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6" r:id="rId6"/>
  </p:sldMasterIdLst>
  <p:notesMasterIdLst>
    <p:notesMasterId r:id="rId23"/>
  </p:notesMasterIdLst>
  <p:handoutMasterIdLst>
    <p:handoutMasterId r:id="rId24"/>
  </p:handoutMasterIdLst>
  <p:sldIdLst>
    <p:sldId id="259" r:id="rId7"/>
    <p:sldId id="306" r:id="rId8"/>
    <p:sldId id="298" r:id="rId9"/>
    <p:sldId id="300" r:id="rId10"/>
    <p:sldId id="303" r:id="rId11"/>
    <p:sldId id="305" r:id="rId12"/>
    <p:sldId id="302" r:id="rId13"/>
    <p:sldId id="299" r:id="rId14"/>
    <p:sldId id="297" r:id="rId15"/>
    <p:sldId id="264" r:id="rId16"/>
    <p:sldId id="265" r:id="rId17"/>
    <p:sldId id="266" r:id="rId18"/>
    <p:sldId id="307" r:id="rId19"/>
    <p:sldId id="295" r:id="rId20"/>
    <p:sldId id="285" r:id="rId21"/>
    <p:sldId id="261" r:id="rId22"/>
  </p:sldIdLst>
  <p:sldSz cx="12192000" cy="6858000"/>
  <p:notesSz cx="6884988" cy="10018713"/>
  <p:embeddedFontLst>
    <p:embeddedFont>
      <p:font typeface="Ericsson Capital TT" panose="02000503000000020004" pitchFamily="2" charset="0"/>
      <p:regular r:id="rId25"/>
    </p:embeddedFont>
    <p:embeddedFont>
      <p:font typeface="Calibri" panose="020F0502020204030204" pitchFamily="34" charset="0"/>
      <p:regular r:id="rId26"/>
      <p:bold r:id="rId27"/>
      <p:italic r:id="rId28"/>
      <p:boldItalic r:id="rId29"/>
    </p:embeddedFont>
  </p:embeddedFontLst>
  <p:defaultTextStyle>
    <a:defPPr>
      <a:defRPr lang="en-GB"/>
    </a:defPPr>
    <a:lvl1pPr algn="l" rtl="0" fontAlgn="base">
      <a:spcBef>
        <a:spcPct val="50000"/>
      </a:spcBef>
      <a:spcAft>
        <a:spcPct val="0"/>
      </a:spcAft>
      <a:defRPr sz="2000" kern="1200">
        <a:solidFill>
          <a:schemeClr val="tx1"/>
        </a:solidFill>
        <a:latin typeface="Arial" charset="0"/>
        <a:ea typeface="+mn-ea"/>
        <a:cs typeface="+mn-cs"/>
      </a:defRPr>
    </a:lvl1pPr>
    <a:lvl2pPr marL="457200" algn="l" rtl="0" fontAlgn="base">
      <a:spcBef>
        <a:spcPct val="50000"/>
      </a:spcBef>
      <a:spcAft>
        <a:spcPct val="0"/>
      </a:spcAft>
      <a:defRPr sz="2000" kern="1200">
        <a:solidFill>
          <a:schemeClr val="tx1"/>
        </a:solidFill>
        <a:latin typeface="Arial" charset="0"/>
        <a:ea typeface="+mn-ea"/>
        <a:cs typeface="+mn-cs"/>
      </a:defRPr>
    </a:lvl2pPr>
    <a:lvl3pPr marL="914400" algn="l" rtl="0" fontAlgn="base">
      <a:spcBef>
        <a:spcPct val="50000"/>
      </a:spcBef>
      <a:spcAft>
        <a:spcPct val="0"/>
      </a:spcAft>
      <a:defRPr sz="2000" kern="1200">
        <a:solidFill>
          <a:schemeClr val="tx1"/>
        </a:solidFill>
        <a:latin typeface="Arial" charset="0"/>
        <a:ea typeface="+mn-ea"/>
        <a:cs typeface="+mn-cs"/>
      </a:defRPr>
    </a:lvl3pPr>
    <a:lvl4pPr marL="1371600" algn="l" rtl="0" fontAlgn="base">
      <a:spcBef>
        <a:spcPct val="50000"/>
      </a:spcBef>
      <a:spcAft>
        <a:spcPct val="0"/>
      </a:spcAft>
      <a:defRPr sz="2000" kern="1200">
        <a:solidFill>
          <a:schemeClr val="tx1"/>
        </a:solidFill>
        <a:latin typeface="Arial" charset="0"/>
        <a:ea typeface="+mn-ea"/>
        <a:cs typeface="+mn-cs"/>
      </a:defRPr>
    </a:lvl4pPr>
    <a:lvl5pPr marL="1828800" algn="l" rtl="0" fontAlgn="base">
      <a:spcBef>
        <a:spcPct val="5000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9386CF36-BFA9-4BB0-91B9-1B19D4CB6FFA}">
          <p14:sldIdLst>
            <p14:sldId id="259"/>
            <p14:sldId id="306"/>
            <p14:sldId id="298"/>
            <p14:sldId id="300"/>
            <p14:sldId id="303"/>
            <p14:sldId id="305"/>
            <p14:sldId id="302"/>
            <p14:sldId id="299"/>
            <p14:sldId id="297"/>
            <p14:sldId id="264"/>
            <p14:sldId id="265"/>
            <p14:sldId id="266"/>
            <p14:sldId id="307"/>
            <p14:sldId id="295"/>
            <p14:sldId id="285"/>
            <p14:sldId id="261"/>
          </p14:sldIdLst>
        </p14:section>
      </p14:sectionLst>
    </p:ext>
    <p:ext uri="{EFAFB233-063F-42B5-8137-9DF3F51BA10A}">
      <p15:sldGuideLst xmlns:p15="http://schemas.microsoft.com/office/powerpoint/2012/main">
        <p15:guide id="1" orient="horz" pos="1136" userDrawn="1">
          <p15:clr>
            <a:srgbClr val="A4A3A4"/>
          </p15:clr>
        </p15:guide>
        <p15:guide id="2" orient="horz" pos="4110" userDrawn="1">
          <p15:clr>
            <a:srgbClr val="A4A3A4"/>
          </p15:clr>
        </p15:guide>
        <p15:guide id="3" orient="horz" pos="151" userDrawn="1">
          <p15:clr>
            <a:srgbClr val="A4A3A4"/>
          </p15:clr>
        </p15:guide>
        <p15:guide id="4" orient="horz" pos="2449" userDrawn="1">
          <p15:clr>
            <a:srgbClr val="A4A3A4"/>
          </p15:clr>
        </p15:guide>
        <p15:guide id="5" orient="horz" pos="3566" userDrawn="1">
          <p15:clr>
            <a:srgbClr val="A4A3A4"/>
          </p15:clr>
        </p15:guide>
        <p15:guide id="6" orient="horz" pos="2545" userDrawn="1">
          <p15:clr>
            <a:srgbClr val="A4A3A4"/>
          </p15:clr>
        </p15:guide>
        <p15:guide id="7" orient="horz" pos="3845" userDrawn="1">
          <p15:clr>
            <a:srgbClr val="A4A3A4"/>
          </p15:clr>
        </p15:guide>
        <p15:guide id="8" pos="6625" userDrawn="1">
          <p15:clr>
            <a:srgbClr val="A4A3A4"/>
          </p15:clr>
        </p15:guide>
        <p15:guide id="9" pos="2588" userDrawn="1">
          <p15:clr>
            <a:srgbClr val="A4A3A4"/>
          </p15:clr>
        </p15:guide>
        <p15:guide id="10" pos="5091" userDrawn="1">
          <p15:clr>
            <a:srgbClr val="A4A3A4"/>
          </p15:clr>
        </p15:guide>
        <p15:guide id="11" pos="4969" userDrawn="1">
          <p15:clr>
            <a:srgbClr val="A4A3A4"/>
          </p15:clr>
        </p15:guide>
        <p15:guide id="12" pos="3779" userDrawn="1">
          <p15:clr>
            <a:srgbClr val="A4A3A4"/>
          </p15:clr>
        </p15:guide>
        <p15:guide id="13" pos="3901" userDrawn="1">
          <p15:clr>
            <a:srgbClr val="A4A3A4"/>
          </p15:clr>
        </p15:guide>
        <p15:guide id="14" pos="331" userDrawn="1">
          <p15:clr>
            <a:srgbClr val="A4A3A4"/>
          </p15:clr>
        </p15:guide>
        <p15:guide id="15" pos="2712" userDrawn="1">
          <p15:clr>
            <a:srgbClr val="A4A3A4"/>
          </p15:clr>
        </p15:guide>
        <p15:guide id="16" pos="3839" userDrawn="1">
          <p15:clr>
            <a:srgbClr val="A4A3A4"/>
          </p15:clr>
        </p15:guide>
        <p15:guide id="17" pos="3568" userDrawn="1">
          <p15:clr>
            <a:srgbClr val="A4A3A4"/>
          </p15:clr>
        </p15:guide>
        <p15:guide id="18" pos="4112" userDrawn="1">
          <p15:clr>
            <a:srgbClr val="A4A3A4"/>
          </p15:clr>
        </p15:guide>
        <p15:guide id="19" pos="7348" userDrawn="1">
          <p15:clr>
            <a:srgbClr val="A4A3A4"/>
          </p15:clr>
        </p15:guide>
      </p15:sldGuideLst>
    </p:ext>
    <p:ext uri="{2D200454-40CA-4A62-9FC3-DE9A4176ACB9}">
      <p15:notesGuideLst xmlns:p15="http://schemas.microsoft.com/office/powerpoint/2012/main">
        <p15:guide id="1" orient="horz" pos="3155">
          <p15:clr>
            <a:srgbClr val="A4A3A4"/>
          </p15:clr>
        </p15:guide>
        <p15:guide id="2" pos="216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s Laya" initials="AL" lastIdx="9" clrIdx="0">
    <p:extLst>
      <p:ext uri="{19B8F6BF-5375-455C-9EA6-DF929625EA0E}">
        <p15:presenceInfo xmlns:p15="http://schemas.microsoft.com/office/powerpoint/2012/main" userId="S-1-5-21-1538607324-3213881460-940295383-14016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A00"/>
    <a:srgbClr val="89BA17"/>
    <a:srgbClr val="00A9D4"/>
    <a:srgbClr val="6A8FBF"/>
    <a:srgbClr val="9FB7D3"/>
    <a:srgbClr val="8BC5FF"/>
    <a:srgbClr val="99CCFF"/>
    <a:srgbClr val="007B78"/>
    <a:srgbClr val="FABB00"/>
    <a:srgbClr val="E321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61" autoAdjust="0"/>
    <p:restoredTop sz="94637" autoAdjust="0"/>
  </p:normalViewPr>
  <p:slideViewPr>
    <p:cSldViewPr snapToGrid="0" snapToObjects="1">
      <p:cViewPr varScale="1">
        <p:scale>
          <a:sx n="112" d="100"/>
          <a:sy n="112" d="100"/>
        </p:scale>
        <p:origin x="1320" y="102"/>
      </p:cViewPr>
      <p:guideLst>
        <p:guide orient="horz" pos="1136"/>
        <p:guide orient="horz" pos="4110"/>
        <p:guide orient="horz" pos="151"/>
        <p:guide orient="horz" pos="2449"/>
        <p:guide orient="horz" pos="3566"/>
        <p:guide orient="horz" pos="2545"/>
        <p:guide orient="horz" pos="3845"/>
        <p:guide pos="6625"/>
        <p:guide pos="2588"/>
        <p:guide pos="5091"/>
        <p:guide pos="4969"/>
        <p:guide pos="3779"/>
        <p:guide pos="3901"/>
        <p:guide pos="331"/>
        <p:guide pos="2712"/>
        <p:guide pos="3839"/>
        <p:guide pos="3568"/>
        <p:guide pos="4112"/>
        <p:guide pos="7348"/>
      </p:guideLst>
    </p:cSldViewPr>
  </p:slideViewPr>
  <p:notesTextViewPr>
    <p:cViewPr>
      <p:scale>
        <a:sx n="100" d="100"/>
        <a:sy n="100" d="100"/>
      </p:scale>
      <p:origin x="0" y="0"/>
    </p:cViewPr>
  </p:notesTextViewPr>
  <p:sorterViewPr>
    <p:cViewPr>
      <p:scale>
        <a:sx n="100" d="100"/>
        <a:sy n="100" d="100"/>
      </p:scale>
      <p:origin x="0" y="-1212"/>
    </p:cViewPr>
  </p:sorterViewPr>
  <p:notesViewPr>
    <p:cSldViewPr snapToGrid="0" snapToObjects="1">
      <p:cViewPr varScale="1">
        <p:scale>
          <a:sx n="64" d="100"/>
          <a:sy n="64" d="100"/>
        </p:scale>
        <p:origin x="-3414" y="-126"/>
      </p:cViewPr>
      <p:guideLst>
        <p:guide orient="horz" pos="3155"/>
        <p:guide pos="216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1.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handoutMaster" Target="handoutMasters/handoutMaster1.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font" Target="fonts/font4.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3.fntdata"/><Relationship Id="rId30" Type="http://schemas.openxmlformats.org/officeDocument/2006/relationships/commentAuthors" Target="commentAuthors.xml"/><Relationship Id="rId35"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spcBef>
                <a:spcPct val="0"/>
              </a:spcBef>
              <a:defRPr sz="1300"/>
            </a:lvl1pPr>
          </a:lstStyle>
          <a:p>
            <a:r>
              <a:rPr lang="en-US" sz="1200"/>
              <a:t>URLLC QCI -5QI </a:t>
            </a:r>
            <a:endParaRPr lang="en-US" sz="1200" dirty="0"/>
          </a:p>
        </p:txBody>
      </p:sp>
      <p:sp>
        <p:nvSpPr>
          <p:cNvPr id="79875" name="Rectangle 3"/>
          <p:cNvSpPr>
            <a:spLocks noGrp="1" noChangeArrowheads="1"/>
          </p:cNvSpPr>
          <p:nvPr>
            <p:ph type="dt" sz="quarter" idx="1"/>
          </p:nvPr>
        </p:nvSpPr>
        <p:spPr bwMode="auto">
          <a:xfrm>
            <a:off x="3899900" y="0"/>
            <a:ext cx="2983495" cy="500936"/>
          </a:xfrm>
          <a:prstGeom prst="rect">
            <a:avLst/>
          </a:prstGeom>
          <a:noFill/>
          <a:ln w="9525">
            <a:noFill/>
            <a:miter lim="800000"/>
            <a:headEnd/>
            <a:tailEnd/>
          </a:ln>
          <a:effectLst/>
        </p:spPr>
        <p:txBody>
          <a:bodyPr vert="horz" wrap="square" lIns="96588" tIns="48294" rIns="96588" bIns="48294" numCol="1" anchor="t" anchorCtr="0" compatLnSpc="1">
            <a:prstTxWarp prst="textNoShape">
              <a:avLst/>
            </a:prstTxWarp>
          </a:bodyPr>
          <a:lstStyle>
            <a:lvl1pPr algn="r">
              <a:spcBef>
                <a:spcPct val="0"/>
              </a:spcBef>
              <a:defRPr sz="1300"/>
            </a:lvl1pPr>
          </a:lstStyle>
          <a:p>
            <a:r>
              <a:rPr lang="en-US" sz="1200"/>
              <a:t>2017-06-20 </a:t>
            </a:r>
            <a:endParaRPr lang="en-US" sz="1200" dirty="0"/>
          </a:p>
        </p:txBody>
      </p:sp>
      <p:sp>
        <p:nvSpPr>
          <p:cNvPr id="79876" name="Rectangle 4"/>
          <p:cNvSpPr>
            <a:spLocks noGrp="1" noChangeArrowheads="1"/>
          </p:cNvSpPr>
          <p:nvPr>
            <p:ph type="ftr" sz="quarter" idx="2"/>
          </p:nvPr>
        </p:nvSpPr>
        <p:spPr bwMode="auto">
          <a:xfrm>
            <a:off x="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spcBef>
                <a:spcPct val="0"/>
              </a:spcBef>
              <a:defRPr sz="1300"/>
            </a:lvl1pPr>
          </a:lstStyle>
          <a:p>
            <a:r>
              <a:rPr lang="en-US" sz="1200"/>
              <a:t>© Ericsson AB 2017 </a:t>
            </a:r>
            <a:endParaRPr lang="en-US" sz="1200" dirty="0"/>
          </a:p>
        </p:txBody>
      </p:sp>
      <p:sp>
        <p:nvSpPr>
          <p:cNvPr id="79877" name="Rectangle 5"/>
          <p:cNvSpPr>
            <a:spLocks noGrp="1" noChangeArrowheads="1"/>
          </p:cNvSpPr>
          <p:nvPr>
            <p:ph type="sldNum" sz="quarter" idx="3"/>
          </p:nvPr>
        </p:nvSpPr>
        <p:spPr bwMode="auto">
          <a:xfrm>
            <a:off x="3899900" y="9516038"/>
            <a:ext cx="2983495" cy="500936"/>
          </a:xfrm>
          <a:prstGeom prst="rect">
            <a:avLst/>
          </a:prstGeom>
          <a:noFill/>
          <a:ln w="9525">
            <a:noFill/>
            <a:miter lim="800000"/>
            <a:headEnd/>
            <a:tailEnd/>
          </a:ln>
          <a:effectLst/>
        </p:spPr>
        <p:txBody>
          <a:bodyPr vert="horz" wrap="square" lIns="96588" tIns="48294" rIns="96588" bIns="48294" numCol="1" anchor="b" anchorCtr="0" compatLnSpc="1">
            <a:prstTxWarp prst="textNoShape">
              <a:avLst/>
            </a:prstTxWarp>
          </a:bodyPr>
          <a:lstStyle>
            <a:lvl1pPr algn="r">
              <a:spcBef>
                <a:spcPct val="0"/>
              </a:spcBef>
              <a:defRPr sz="1300"/>
            </a:lvl1pPr>
          </a:lstStyle>
          <a:p>
            <a:fld id="{4ECEF30E-552D-42ED-82CA-C73F83CA10A8}" type="slidenum">
              <a:rPr lang="en-US" sz="1200"/>
              <a:pPr/>
              <a:t>‹#›</a:t>
            </a:fld>
            <a:endParaRPr lang="en-US" sz="1200" dirty="0"/>
          </a:p>
        </p:txBody>
      </p:sp>
    </p:spTree>
    <p:extLst>
      <p:ext uri="{BB962C8B-B14F-4D97-AF65-F5344CB8AC3E}">
        <p14:creationId xmlns:p14="http://schemas.microsoft.com/office/powerpoint/2010/main" val="2985583238"/>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idx="1"/>
          </p:nvPr>
        </p:nvSpPr>
        <p:spPr>
          <a:xfrm>
            <a:off x="3900488" y="0"/>
            <a:ext cx="2982912" cy="501650"/>
          </a:xfrm>
          <a:prstGeom prst="rect">
            <a:avLst/>
          </a:prstGeom>
        </p:spPr>
        <p:txBody>
          <a:bodyPr vert="horz" lIns="91440" tIns="45720" rIns="91440" bIns="45720" rtlCol="0"/>
          <a:lstStyle>
            <a:lvl1pPr algn="r">
              <a:defRPr sz="1200"/>
            </a:lvl1pPr>
          </a:lstStyle>
          <a:p>
            <a:r>
              <a:rPr lang="en-US"/>
              <a:t>2017-06-20 </a:t>
            </a:r>
            <a:endParaRPr lang="en-US" dirty="0"/>
          </a:p>
        </p:txBody>
      </p:sp>
      <p:sp>
        <p:nvSpPr>
          <p:cNvPr id="3" name="Slide Number Placeholder 2"/>
          <p:cNvSpPr>
            <a:spLocks noGrp="1"/>
          </p:cNvSpPr>
          <p:nvPr>
            <p:ph type="sldNum" sz="quarter" idx="5"/>
          </p:nvPr>
        </p:nvSpPr>
        <p:spPr>
          <a:xfrm>
            <a:off x="3900488" y="9515475"/>
            <a:ext cx="2982912" cy="501650"/>
          </a:xfrm>
          <a:prstGeom prst="rect">
            <a:avLst/>
          </a:prstGeom>
        </p:spPr>
        <p:txBody>
          <a:bodyPr vert="horz" lIns="91440" tIns="45720" rIns="91440" bIns="45720" rtlCol="0" anchor="b"/>
          <a:lstStyle>
            <a:lvl1pPr algn="r">
              <a:defRPr sz="1200"/>
            </a:lvl1pPr>
          </a:lstStyle>
          <a:p>
            <a:fld id="{5852353D-F306-481A-B3D0-C36CE0BF9563}" type="slidenum">
              <a:rPr lang="en-US" smtClean="0"/>
              <a:pPr/>
              <a:t>‹#›</a:t>
            </a:fld>
            <a:endParaRPr lang="en-US" dirty="0"/>
          </a:p>
        </p:txBody>
      </p:sp>
      <p:sp>
        <p:nvSpPr>
          <p:cNvPr id="4" name="Header Placeholder 3"/>
          <p:cNvSpPr>
            <a:spLocks noGrp="1"/>
          </p:cNvSpPr>
          <p:nvPr>
            <p:ph type="hdr" sz="quarter"/>
          </p:nvPr>
        </p:nvSpPr>
        <p:spPr>
          <a:xfrm>
            <a:off x="0" y="0"/>
            <a:ext cx="2982913" cy="501650"/>
          </a:xfrm>
          <a:prstGeom prst="rect">
            <a:avLst/>
          </a:prstGeom>
        </p:spPr>
        <p:txBody>
          <a:bodyPr vert="horz" lIns="91440" tIns="45720" rIns="91440" bIns="45720" rtlCol="0"/>
          <a:lstStyle>
            <a:lvl1pPr algn="l">
              <a:defRPr sz="1200"/>
            </a:lvl1pPr>
          </a:lstStyle>
          <a:p>
            <a:r>
              <a:rPr lang="en-US"/>
              <a:t>URLLC QCI -5QI </a:t>
            </a:r>
            <a:endParaRPr lang="en-US" dirty="0"/>
          </a:p>
        </p:txBody>
      </p:sp>
      <p:sp>
        <p:nvSpPr>
          <p:cNvPr id="5" name="Slide Image Placeholder 4"/>
          <p:cNvSpPr>
            <a:spLocks noGrp="1" noRot="1" noChangeAspect="1"/>
          </p:cNvSpPr>
          <p:nvPr>
            <p:ph type="sldImg" idx="2"/>
          </p:nvPr>
        </p:nvSpPr>
        <p:spPr>
          <a:xfrm>
            <a:off x="103188" y="750888"/>
            <a:ext cx="6678612" cy="3757612"/>
          </a:xfrm>
          <a:prstGeom prst="rect">
            <a:avLst/>
          </a:prstGeom>
          <a:noFill/>
          <a:ln w="12700">
            <a:solidFill>
              <a:prstClr val="black"/>
            </a:solidFill>
          </a:ln>
        </p:spPr>
        <p:txBody>
          <a:bodyPr vert="horz" lIns="91440" tIns="45720" rIns="91440" bIns="45720" rtlCol="0" anchor="ctr"/>
          <a:lstStyle/>
          <a:p>
            <a:endParaRPr lang="en-US"/>
          </a:p>
        </p:txBody>
      </p:sp>
      <p:sp>
        <p:nvSpPr>
          <p:cNvPr id="6" name="Footer Placeholder 5"/>
          <p:cNvSpPr>
            <a:spLocks noGrp="1"/>
          </p:cNvSpPr>
          <p:nvPr>
            <p:ph type="ftr" sz="quarter" idx="4"/>
          </p:nvPr>
        </p:nvSpPr>
        <p:spPr>
          <a:xfrm>
            <a:off x="0" y="9515475"/>
            <a:ext cx="2982913" cy="501650"/>
          </a:xfrm>
          <a:prstGeom prst="rect">
            <a:avLst/>
          </a:prstGeom>
        </p:spPr>
        <p:txBody>
          <a:bodyPr vert="horz" lIns="91440" tIns="45720" rIns="91440" bIns="45720" rtlCol="0" anchor="b"/>
          <a:lstStyle>
            <a:lvl1pPr algn="l">
              <a:defRPr sz="1200"/>
            </a:lvl1pPr>
          </a:lstStyle>
          <a:p>
            <a:r>
              <a:rPr lang="en-US"/>
              <a:t>© Ericsson AB 2017 </a:t>
            </a:r>
            <a:endParaRPr lang="en-US" dirty="0"/>
          </a:p>
        </p:txBody>
      </p:sp>
      <p:sp>
        <p:nvSpPr>
          <p:cNvPr id="7" name="Notes Placeholder 6"/>
          <p:cNvSpPr>
            <a:spLocks noGrp="1"/>
          </p:cNvSpPr>
          <p:nvPr>
            <p:ph type="body" sz="quarter" idx="3"/>
          </p:nvPr>
        </p:nvSpPr>
        <p:spPr>
          <a:xfrm>
            <a:off x="688975" y="4759325"/>
            <a:ext cx="5507038" cy="4508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8257339"/>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xfrm>
            <a:off x="103188" y="750888"/>
            <a:ext cx="6678612" cy="3757612"/>
          </a:xfrm>
          <a:prstGeom prst="rect">
            <a:avLst/>
          </a:prstGeom>
          <a:ln/>
        </p:spPr>
      </p:sp>
      <p:sp>
        <p:nvSpPr>
          <p:cNvPr id="80899" name="Rectangle 3"/>
          <p:cNvSpPr>
            <a:spLocks noGrp="1" noChangeArrowheads="1"/>
          </p:cNvSpPr>
          <p:nvPr>
            <p:ph type="body" idx="1"/>
          </p:nvPr>
        </p:nvSpPr>
        <p:spPr>
          <a:xfrm>
            <a:off x="688499" y="4758889"/>
            <a:ext cx="5507990" cy="4508421"/>
          </a:xfrm>
          <a:prstGeom prst="rect">
            <a:avLst/>
          </a:prstGeom>
        </p:spPr>
        <p:txBody>
          <a:bodyPr/>
          <a:lstStyle/>
          <a:p>
            <a:endParaRPr lang="en-US" dirty="0"/>
          </a:p>
        </p:txBody>
      </p:sp>
      <p:sp>
        <p:nvSpPr>
          <p:cNvPr id="5" name="Date Placeholder 4"/>
          <p:cNvSpPr>
            <a:spLocks noGrp="1"/>
          </p:cNvSpPr>
          <p:nvPr>
            <p:ph type="dt" idx="10"/>
          </p:nvPr>
        </p:nvSpPr>
        <p:spPr/>
        <p:txBody>
          <a:bodyPr/>
          <a:lstStyle/>
          <a:p>
            <a:r>
              <a:rPr lang="en-US"/>
              <a:t>2017-06-20 </a:t>
            </a:r>
          </a:p>
        </p:txBody>
      </p:sp>
      <p:sp>
        <p:nvSpPr>
          <p:cNvPr id="6" name="Footer Placeholder 5"/>
          <p:cNvSpPr>
            <a:spLocks noGrp="1"/>
          </p:cNvSpPr>
          <p:nvPr>
            <p:ph type="ftr" sz="quarter" idx="11"/>
          </p:nvPr>
        </p:nvSpPr>
        <p:spPr/>
        <p:txBody>
          <a:bodyPr/>
          <a:lstStyle/>
          <a:p>
            <a:r>
              <a:rPr lang="en-US"/>
              <a:t>© Ericsson AB 2017 </a:t>
            </a:r>
          </a:p>
        </p:txBody>
      </p:sp>
      <p:sp>
        <p:nvSpPr>
          <p:cNvPr id="8" name="Slide Number Placeholder 7"/>
          <p:cNvSpPr>
            <a:spLocks noGrp="1"/>
          </p:cNvSpPr>
          <p:nvPr>
            <p:ph type="sldNum" sz="quarter" idx="12"/>
          </p:nvPr>
        </p:nvSpPr>
        <p:spPr/>
        <p:txBody>
          <a:bodyPr/>
          <a:lstStyle/>
          <a:p>
            <a:fld id="{EF3793DB-51FE-4BE4-B9F8-7F8F9CE20644}" type="slidenum">
              <a:rPr lang="en-US" smtClean="0"/>
              <a:t>1</a:t>
            </a:fld>
            <a:endParaRPr lang="en-US"/>
          </a:p>
        </p:txBody>
      </p:sp>
      <p:sp>
        <p:nvSpPr>
          <p:cNvPr id="9" name="Header Placeholder 8"/>
          <p:cNvSpPr>
            <a:spLocks noGrp="1"/>
          </p:cNvSpPr>
          <p:nvPr>
            <p:ph type="hdr" sz="quarter" idx="13"/>
          </p:nvPr>
        </p:nvSpPr>
        <p:spPr/>
        <p:txBody>
          <a:bodyPr/>
          <a:lstStyle/>
          <a:p>
            <a:r>
              <a:rPr lang="en-US"/>
              <a:t>URLLC QCI -5QI </a:t>
            </a:r>
          </a:p>
        </p:txBody>
      </p:sp>
    </p:spTree>
    <p:extLst>
      <p:ext uri="{BB962C8B-B14F-4D97-AF65-F5344CB8AC3E}">
        <p14:creationId xmlns:p14="http://schemas.microsoft.com/office/powerpoint/2010/main" val="3763476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F13095C6-208C-42D4-AFCE-B1C015D673B6}" type="slidenum">
              <a:rPr lang="en-US" smtClean="0"/>
              <a:t>10</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3561752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C8E65E36-1773-4765-A4B5-D41EBE3D9DEF}" type="slidenum">
              <a:rPr lang="en-US" smtClean="0"/>
              <a:t>11</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7600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05B29545-50AC-4F64-A568-3368169E6176}" type="slidenum">
              <a:rPr lang="en-US" smtClean="0"/>
              <a:t>12</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22124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902C2EF8-D30E-4125-A260-63EDCA2ABB4B}" type="slidenum">
              <a:rPr lang="en-US" smtClean="0"/>
              <a:t>13</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151194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D524F58C-C767-4E65-8A5A-F9AEE6290F9B}" type="slidenum">
              <a:rPr lang="en-US" smtClean="0"/>
              <a:t>14</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482708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7E81C576-06F9-4666-A69D-64D7ACB54469}" type="slidenum">
              <a:rPr lang="en-US" smtClean="0"/>
              <a:t>15</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3627945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50888"/>
            <a:ext cx="6678612" cy="3757612"/>
          </a:xfrm>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4371A306-CA91-4D68-868F-B86FE998805B}" type="slidenum">
              <a:rPr lang="en-US" smtClean="0"/>
              <a:t>16</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241196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63180A1B-41BB-4958-BDF0-0ED25BEF1054}" type="slidenum">
              <a:rPr lang="en-US" smtClean="0"/>
              <a:t>2</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3298861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10708CFE-C2E0-44DE-8374-A9DB21BCE1B6}" type="slidenum">
              <a:rPr lang="en-US" smtClean="0"/>
              <a:t>3</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4249360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5184DEC5-397F-4E27-97DA-4FCEB414D8A9}" type="slidenum">
              <a:rPr lang="en-US" smtClean="0"/>
              <a:t>4</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927852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A2798E7E-275A-47C9-9C8A-4CDE483A18E2}" type="slidenum">
              <a:rPr lang="en-US" smtClean="0"/>
              <a:t>5</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3810452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8F8EED92-A72A-440D-A0A8-96DB7582B8E1}" type="slidenum">
              <a:rPr lang="en-US" smtClean="0"/>
              <a:t>6</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4192309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BCDF89BB-5656-4B4D-B70D-023DB18CBDD1}" type="slidenum">
              <a:rPr lang="en-US" smtClean="0"/>
              <a:t>7</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203887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F8935375-9850-40B2-8F01-3953275008B5}" type="slidenum">
              <a:rPr lang="en-US" smtClean="0"/>
              <a:t>8</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731617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2017-06-20 </a:t>
            </a:r>
            <a:endParaRPr lang="en-US" dirty="0"/>
          </a:p>
        </p:txBody>
      </p:sp>
      <p:sp>
        <p:nvSpPr>
          <p:cNvPr id="5" name="Slide Number Placeholder 4"/>
          <p:cNvSpPr>
            <a:spLocks noGrp="1"/>
          </p:cNvSpPr>
          <p:nvPr>
            <p:ph type="sldNum" sz="quarter" idx="11"/>
          </p:nvPr>
        </p:nvSpPr>
        <p:spPr/>
        <p:txBody>
          <a:bodyPr/>
          <a:lstStyle/>
          <a:p>
            <a:fld id="{5037977D-8268-4B2A-AC20-E6324A6AFDFC}" type="slidenum">
              <a:rPr lang="en-US" smtClean="0"/>
              <a:t>9</a:t>
            </a:fld>
            <a:endParaRPr lang="en-US" dirty="0"/>
          </a:p>
        </p:txBody>
      </p:sp>
      <p:sp>
        <p:nvSpPr>
          <p:cNvPr id="6" name="Header Placeholder 5"/>
          <p:cNvSpPr>
            <a:spLocks noGrp="1"/>
          </p:cNvSpPr>
          <p:nvPr>
            <p:ph type="hdr" sz="quarter" idx="12"/>
          </p:nvPr>
        </p:nvSpPr>
        <p:spPr/>
        <p:txBody>
          <a:bodyPr/>
          <a:lstStyle/>
          <a:p>
            <a:r>
              <a:rPr lang="en-US"/>
              <a:t>URLLC QCI -5QI </a:t>
            </a:r>
            <a:endParaRPr lang="en-US" dirty="0"/>
          </a:p>
        </p:txBody>
      </p:sp>
      <p:sp>
        <p:nvSpPr>
          <p:cNvPr id="7" name="Footer Placeholder 6"/>
          <p:cNvSpPr>
            <a:spLocks noGrp="1"/>
          </p:cNvSpPr>
          <p:nvPr>
            <p:ph type="ftr" sz="quarter" idx="13"/>
          </p:nvPr>
        </p:nvSpPr>
        <p:spPr/>
        <p:txBody>
          <a:bodyPr/>
          <a:lstStyle/>
          <a:p>
            <a:r>
              <a:rPr lang="en-US"/>
              <a:t>© Ericsson AB 2017 </a:t>
            </a:r>
            <a:endParaRPr lang="en-US" dirty="0"/>
          </a:p>
        </p:txBody>
      </p:sp>
    </p:spTree>
    <p:extLst>
      <p:ext uri="{BB962C8B-B14F-4D97-AF65-F5344CB8AC3E}">
        <p14:creationId xmlns:p14="http://schemas.microsoft.com/office/powerpoint/2010/main" val="1900945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Page">
    <p:spTree>
      <p:nvGrpSpPr>
        <p:cNvPr id="1" name=""/>
        <p:cNvGrpSpPr/>
        <p:nvPr/>
      </p:nvGrpSpPr>
      <p:grpSpPr>
        <a:xfrm>
          <a:off x="0" y="0"/>
          <a:ext cx="0" cy="0"/>
          <a:chOff x="0" y="0"/>
          <a:chExt cx="0" cy="0"/>
        </a:xfrm>
      </p:grpSpPr>
      <p:sp>
        <p:nvSpPr>
          <p:cNvPr id="22532" name="LeftInfo"/>
          <p:cNvSpPr txBox="1">
            <a:spLocks noChangeArrowheads="1"/>
          </p:cNvSpPr>
          <p:nvPr/>
        </p:nvSpPr>
        <p:spPr bwMode="auto">
          <a:xfrm>
            <a:off x="-2019299" y="2828876"/>
            <a:ext cx="1968500" cy="3416320"/>
          </a:xfrm>
          <a:prstGeom prst="rect">
            <a:avLst/>
          </a:prstGeom>
          <a:noFill/>
          <a:ln w="9525">
            <a:noFill/>
            <a:miter lim="800000"/>
            <a:headEnd/>
            <a:tailEnd/>
          </a:ln>
          <a:effectLst/>
        </p:spPr>
        <p:txBody>
          <a:bodyPr>
            <a:spAutoFit/>
          </a:bodyPr>
          <a:lstStyle/>
          <a:p>
            <a:pPr algn="r">
              <a:spcBef>
                <a:spcPct val="0"/>
              </a:spcBef>
            </a:pPr>
            <a:r>
              <a:rPr lang="en-US" sz="1200" dirty="0">
                <a:solidFill>
                  <a:srgbClr val="FFFFFF"/>
                </a:solidFill>
              </a:rPr>
              <a:t>Slide title</a:t>
            </a:r>
          </a:p>
          <a:p>
            <a:pPr algn="r">
              <a:spcBef>
                <a:spcPct val="0"/>
              </a:spcBef>
            </a:pPr>
            <a:r>
              <a:rPr lang="en-US" sz="1200" dirty="0">
                <a:solidFill>
                  <a:srgbClr val="FFFFFF"/>
                </a:solidFill>
              </a:rPr>
              <a:t>70 pt</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9FB7D3"/>
                </a:solidFill>
              </a:rPr>
              <a:t>CAPITALS</a:t>
            </a: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endParaRPr lang="en-US" sz="1200" dirty="0">
              <a:solidFill>
                <a:srgbClr val="FFFFFF"/>
              </a:solidFill>
            </a:endParaRPr>
          </a:p>
          <a:p>
            <a:pPr algn="r">
              <a:spcBef>
                <a:spcPct val="0"/>
              </a:spcBef>
            </a:pPr>
            <a:r>
              <a:rPr lang="en-US" sz="1200" dirty="0">
                <a:solidFill>
                  <a:srgbClr val="FFFFFF"/>
                </a:solidFill>
              </a:rPr>
              <a:t>Slide subtitle </a:t>
            </a:r>
          </a:p>
          <a:p>
            <a:pPr algn="r">
              <a:spcBef>
                <a:spcPct val="0"/>
              </a:spcBef>
            </a:pPr>
            <a:r>
              <a:rPr lang="en-US" sz="1200" dirty="0">
                <a:solidFill>
                  <a:srgbClr val="FFFFFF"/>
                </a:solidFill>
              </a:rPr>
              <a:t>minimum 30 pt</a:t>
            </a:r>
          </a:p>
          <a:p>
            <a:pPr algn="r">
              <a:spcBef>
                <a:spcPct val="0"/>
              </a:spcBef>
            </a:pPr>
            <a:endParaRPr lang="en-GB" sz="1200" dirty="0">
              <a:solidFill>
                <a:schemeClr val="bg1"/>
              </a:solidFill>
            </a:endParaRPr>
          </a:p>
        </p:txBody>
      </p:sp>
      <p:pic>
        <p:nvPicPr>
          <p:cNvPr id="6" name="Logo2011" descr="ERI_UF_rgb"/>
          <p:cNvPicPr>
            <a:picLocks noChangeArrowheads="1"/>
          </p:cNvPicPr>
          <p:nvPr/>
        </p:nvPicPr>
        <p:blipFill>
          <a:blip r:embed="rId2" cstate="print"/>
          <a:srcRect/>
          <a:stretch>
            <a:fillRect/>
          </a:stretch>
        </p:blipFill>
        <p:spPr bwMode="auto">
          <a:xfrm>
            <a:off x="10628483" y="432000"/>
            <a:ext cx="1027112" cy="900113"/>
          </a:xfrm>
          <a:prstGeom prst="rect">
            <a:avLst/>
          </a:prstGeom>
          <a:noFill/>
        </p:spPr>
      </p:pic>
      <p:sp>
        <p:nvSpPr>
          <p:cNvPr id="22530" name="SubTitle_TM"/>
          <p:cNvSpPr>
            <a:spLocks noGrp="1" noChangeArrowheads="1"/>
          </p:cNvSpPr>
          <p:nvPr>
            <p:ph type="subTitle" idx="1" hasCustomPrompt="1"/>
          </p:nvPr>
        </p:nvSpPr>
        <p:spPr>
          <a:xfrm>
            <a:off x="524932" y="5137201"/>
            <a:ext cx="11140019" cy="1386001"/>
          </a:xfrm>
        </p:spPr>
        <p:txBody>
          <a:bodyPr anchor="b" anchorCtr="0"/>
          <a:lstStyle>
            <a:lvl1pPr marL="0" indent="0">
              <a:lnSpc>
                <a:spcPct val="75000"/>
              </a:lnSpc>
              <a:spcBef>
                <a:spcPts val="0"/>
              </a:spcBef>
              <a:buFont typeface="Arial" charset="0"/>
              <a:buNone/>
              <a:defRPr sz="3000" baseline="0">
                <a:latin typeface="+mn-lt"/>
              </a:defRPr>
            </a:lvl1pPr>
          </a:lstStyle>
          <a:p>
            <a:r>
              <a:rPr lang="en-US" dirty="0"/>
              <a:t>Click to Add subtitle</a:t>
            </a:r>
          </a:p>
        </p:txBody>
      </p:sp>
      <p:sp>
        <p:nvSpPr>
          <p:cNvPr id="22531" name="Title_TM"/>
          <p:cNvSpPr>
            <a:spLocks noGrp="1" noChangeArrowheads="1"/>
          </p:cNvSpPr>
          <p:nvPr>
            <p:ph type="ctrTitle" hasCustomPrompt="1"/>
          </p:nvPr>
        </p:nvSpPr>
        <p:spPr>
          <a:xfrm>
            <a:off x="524934" y="1808710"/>
            <a:ext cx="11135785" cy="2839491"/>
          </a:xfrm>
        </p:spPr>
        <p:txBody>
          <a:bodyPr anchor="ctr">
            <a:normAutofit/>
          </a:bodyPr>
          <a:lstStyle>
            <a:lvl1pPr>
              <a:lnSpc>
                <a:spcPct val="75000"/>
              </a:lnSpc>
              <a:defRPr sz="7000">
                <a:latin typeface="Ericsson Capital TT"/>
              </a:defRPr>
            </a:lvl1pPr>
          </a:lstStyle>
          <a:p>
            <a:r>
              <a:rPr lang="en-US" dirty="0"/>
              <a:t>Click to add title</a:t>
            </a: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1"/>
          <p:cNvSpPr>
            <a:spLocks noGrp="1"/>
          </p:cNvSpPr>
          <p:nvPr>
            <p:ph sz="quarter" idx="10" hasCustomPrompt="1"/>
          </p:nvPr>
        </p:nvSpPr>
        <p:spPr>
          <a:xfrm>
            <a:off x="524935" y="1795463"/>
            <a:ext cx="11140016"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eader, Content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193367" y="4010025"/>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p:cNvSpPr>
            <a:spLocks noGrp="1"/>
          </p:cNvSpPr>
          <p:nvPr>
            <p:ph sz="quarter" idx="12" hasCustomPrompt="1"/>
          </p:nvPr>
        </p:nvSpPr>
        <p:spPr>
          <a:xfrm>
            <a:off x="524934" y="4010025"/>
            <a:ext cx="5473700"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111357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eader, two content parts over content.">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524934" y="4010025"/>
            <a:ext cx="1114001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2"/>
          <p:cNvSpPr>
            <a:spLocks noGrp="1"/>
          </p:cNvSpPr>
          <p:nvPr>
            <p:ph sz="quarter" idx="10" hasCustomPrompt="1"/>
          </p:nvPr>
        </p:nvSpPr>
        <p:spPr>
          <a:xfrm>
            <a:off x="6193367" y="1795463"/>
            <a:ext cx="5471584"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idx="1" hasCustomPrompt="1"/>
          </p:nvPr>
        </p:nvSpPr>
        <p:spPr>
          <a:xfrm>
            <a:off x="529167" y="1795463"/>
            <a:ext cx="5469467" cy="20701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p:cNvSpPr>
            <a:spLocks noGrp="1"/>
          </p:cNvSpPr>
          <p:nvPr>
            <p:ph type="title" hasCustomPrompt="1"/>
          </p:nvPr>
        </p:nvSpPr>
        <p:spPr>
          <a:xfrm>
            <a:off x="524935" y="239714"/>
            <a:ext cx="9992784" cy="1085371"/>
          </a:xfrm>
        </p:spPr>
        <p:txBody>
          <a:bodyPr/>
          <a:lstStyle/>
          <a:p>
            <a:r>
              <a:rPr lang="en-US" dirty="0"/>
              <a:t>Click to ADD title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4013201"/>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3367" y="1795464"/>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2542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 name="Content Placeholder 3"/>
          <p:cNvSpPr>
            <a:spLocks noGrp="1"/>
          </p:cNvSpPr>
          <p:nvPr>
            <p:ph sz="half" idx="3"/>
          </p:nvPr>
        </p:nvSpPr>
        <p:spPr>
          <a:xfrm>
            <a:off x="6197601" y="1795463"/>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529168" y="4013201"/>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795464"/>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26727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p:nvPr>
        </p:nvSpPr>
        <p:spPr>
          <a:xfrm>
            <a:off x="6197601" y="4022726"/>
            <a:ext cx="5467351"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p:cNvSpPr>
            <a:spLocks noGrp="1"/>
          </p:cNvSpPr>
          <p:nvPr>
            <p:ph sz="quarter" idx="3"/>
          </p:nvPr>
        </p:nvSpPr>
        <p:spPr>
          <a:xfrm>
            <a:off x="529168" y="4022726"/>
            <a:ext cx="5465233" cy="20669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p:cNvSpPr>
            <a:spLocks noGrp="1"/>
          </p:cNvSpPr>
          <p:nvPr>
            <p:ph sz="quarter" idx="2"/>
          </p:nvPr>
        </p:nvSpPr>
        <p:spPr>
          <a:xfrm>
            <a:off x="6197601" y="1804989"/>
            <a:ext cx="5467351"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1"/>
          <p:cNvSpPr>
            <a:spLocks noGrp="1"/>
          </p:cNvSpPr>
          <p:nvPr>
            <p:ph sz="quarter" idx="1"/>
          </p:nvPr>
        </p:nvSpPr>
        <p:spPr>
          <a:xfrm>
            <a:off x="529168" y="1804989"/>
            <a:ext cx="5465233" cy="206533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sz="quarter"/>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16881117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130335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37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23254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334322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Content Placeholder 1"/>
          <p:cNvSpPr>
            <a:spLocks noGrp="1"/>
          </p:cNvSpPr>
          <p:nvPr>
            <p:ph sz="half" idx="1"/>
          </p:nvPr>
        </p:nvSpPr>
        <p:spPr>
          <a:xfrm>
            <a:off x="524934" y="1795463"/>
            <a:ext cx="5465233" cy="42846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3674726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0814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quarter" idx="11" hasCustomPrompt="1"/>
          </p:nvPr>
        </p:nvSpPr>
        <p:spPr>
          <a:xfrm>
            <a:off x="4305300"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1"/>
          <p:cNvSpPr>
            <a:spLocks noGrp="1"/>
          </p:cNvSpPr>
          <p:nvPr>
            <p:ph sz="quarter" idx="10" hasCustomPrompt="1"/>
          </p:nvPr>
        </p:nvSpPr>
        <p:spPr>
          <a:xfrm>
            <a:off x="524934" y="1800225"/>
            <a:ext cx="3583517" cy="4724399"/>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3" cy="1085371"/>
          </a:xfrm>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524934" y="1800225"/>
            <a:ext cx="5139267"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5139265" cy="1085371"/>
          </a:xfrm>
        </p:spPr>
        <p:txBody>
          <a:bodyPr/>
          <a:lstStyle/>
          <a:p>
            <a:r>
              <a:rPr lang="en-US"/>
              <a:t>Click to edit Master title style</a:t>
            </a:r>
          </a:p>
        </p:txBody>
      </p:sp>
    </p:spTree>
    <p:extLst>
      <p:ext uri="{BB962C8B-B14F-4D97-AF65-F5344CB8AC3E}">
        <p14:creationId xmlns:p14="http://schemas.microsoft.com/office/powerpoint/2010/main" val="2283548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62973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1800225"/>
            <a:ext cx="5473700" cy="4724400"/>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3367" y="239714"/>
            <a:ext cx="4324351"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525909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ow 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191251" y="3545841"/>
            <a:ext cx="5473700" cy="2978785"/>
          </a:xfrm>
        </p:spPr>
        <p:txBody>
          <a:bodyPr/>
          <a:lstStyle/>
          <a:p>
            <a:pPr lvl="0"/>
            <a:r>
              <a:rPr lang="sv-SE" dirty="0" err="1"/>
              <a:t>Click</a:t>
            </a:r>
            <a:r>
              <a:rPr lang="sv-SE" dirty="0"/>
              <a:t> to </a:t>
            </a:r>
            <a:r>
              <a:rPr lang="sv-SE" dirty="0" err="1"/>
              <a:t>add</a:t>
            </a:r>
            <a:r>
              <a:rPr lang="sv-SE" dirty="0"/>
              <a:t>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1"/>
          <p:cNvSpPr>
            <a:spLocks noGrp="1"/>
          </p:cNvSpPr>
          <p:nvPr>
            <p:ph type="title"/>
          </p:nvPr>
        </p:nvSpPr>
        <p:spPr>
          <a:xfrm>
            <a:off x="6191251" y="1797525"/>
            <a:ext cx="5473700"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4071865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8" name="LeftInfo"/>
          <p:cNvSpPr txBox="1">
            <a:spLocks noChangeArrowheads="1"/>
          </p:cNvSpPr>
          <p:nvPr/>
        </p:nvSpPr>
        <p:spPr bwMode="auto">
          <a:xfrm>
            <a:off x="-2515809" y="438151"/>
            <a:ext cx="2352392" cy="5970865"/>
          </a:xfrm>
          <a:prstGeom prst="rect">
            <a:avLst/>
          </a:prstGeom>
          <a:noFill/>
          <a:ln w="9525">
            <a:noFill/>
            <a:miter lim="800000"/>
            <a:headEnd/>
            <a:tailEnd/>
          </a:ln>
          <a:effectLst/>
        </p:spPr>
        <p:txBody>
          <a:bodyPr wrap="square">
            <a:spAutoFit/>
          </a:bodyPr>
          <a:lstStyle/>
          <a:p>
            <a:pPr algn="r">
              <a:spcBef>
                <a:spcPct val="0"/>
              </a:spcBef>
            </a:pPr>
            <a:r>
              <a:rPr lang="en-US" sz="1200" noProof="0" dirty="0">
                <a:solidFill>
                  <a:srgbClr val="FFFFFF"/>
                </a:solidFill>
              </a:rPr>
              <a:t>Slide title </a:t>
            </a:r>
          </a:p>
          <a:p>
            <a:pPr algn="r">
              <a:spcBef>
                <a:spcPct val="0"/>
              </a:spcBef>
            </a:pPr>
            <a:r>
              <a:rPr lang="en-US" sz="1200" noProof="0" dirty="0">
                <a:solidFill>
                  <a:srgbClr val="FFFFFF"/>
                </a:solidFill>
              </a:rPr>
              <a:t>44 pt</a:t>
            </a: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Text and bullet level 1</a:t>
            </a:r>
          </a:p>
          <a:p>
            <a:pPr algn="r">
              <a:spcBef>
                <a:spcPct val="0"/>
              </a:spcBef>
            </a:pPr>
            <a:r>
              <a:rPr lang="en-US" sz="1200" noProof="0" dirty="0">
                <a:solidFill>
                  <a:srgbClr val="FFFFFF"/>
                </a:solidFill>
              </a:rPr>
              <a:t> minimum 24 pt</a:t>
            </a:r>
          </a:p>
          <a:p>
            <a:pPr algn="r">
              <a:spcBef>
                <a:spcPct val="0"/>
              </a:spcBef>
            </a:pPr>
            <a:endParaRPr lang="en-US" sz="1200" noProof="0" dirty="0">
              <a:solidFill>
                <a:srgbClr val="FFFFFF"/>
              </a:solidFill>
            </a:endParaRPr>
          </a:p>
          <a:p>
            <a:pPr algn="r">
              <a:spcBef>
                <a:spcPct val="0"/>
              </a:spcBef>
            </a:pPr>
            <a:r>
              <a:rPr lang="en-US" sz="1200" noProof="0" dirty="0">
                <a:solidFill>
                  <a:srgbClr val="FFFFFF"/>
                </a:solidFill>
              </a:rPr>
              <a:t>Bullets level 2-5</a:t>
            </a:r>
          </a:p>
          <a:p>
            <a:pPr algn="r">
              <a:spcBef>
                <a:spcPct val="0"/>
              </a:spcBef>
            </a:pPr>
            <a:r>
              <a:rPr lang="en-US" sz="1200" noProof="0" dirty="0">
                <a:solidFill>
                  <a:srgbClr val="FFFFFF"/>
                </a:solidFill>
              </a:rPr>
              <a:t>minimum 20 pt</a:t>
            </a:r>
          </a:p>
          <a:p>
            <a:pPr algn="r">
              <a:spcBef>
                <a:spcPct val="0"/>
              </a:spcBef>
            </a:pPr>
            <a:endParaRPr lang="en-US" sz="1200" noProof="0" dirty="0">
              <a:solidFill>
                <a:srgbClr val="FFFFFF"/>
              </a:solidFill>
            </a:endParaRPr>
          </a:p>
          <a:p>
            <a:pPr algn="r"/>
            <a:endParaRPr lang="en-US" sz="800" noProof="0" dirty="0">
              <a:solidFill>
                <a:schemeClr val="bg1"/>
              </a:solidFill>
            </a:endParaRPr>
          </a:p>
          <a:p>
            <a:pPr algn="r"/>
            <a:endParaRPr lang="en-US" sz="800" noProof="0" dirty="0">
              <a:solidFill>
                <a:schemeClr val="bg1"/>
              </a:solidFill>
            </a:endParaRPr>
          </a:p>
          <a:p>
            <a:pPr algn="r"/>
            <a:endParaRPr lang="en-US" sz="800" noProof="0" dirty="0">
              <a:solidFill>
                <a:schemeClr val="bg1"/>
              </a:solidFill>
            </a:endParaRPr>
          </a:p>
          <a:p>
            <a:r>
              <a:rPr lang="en-US" sz="500" noProof="0" dirty="0">
                <a:solidFill>
                  <a:srgbClr val="9FB7D3"/>
                </a:solidFill>
                <a:latin typeface="+mn-lt"/>
              </a:rPr>
              <a:t>Characters for Embedded font:</a:t>
            </a:r>
            <a:br>
              <a:rPr lang="en-US" sz="500" noProof="0" dirty="0">
                <a:solidFill>
                  <a:srgbClr val="9FB7D3"/>
                </a:solidFill>
                <a:latin typeface="+mn-lt"/>
              </a:rPr>
            </a:br>
            <a:r>
              <a:rPr lang="en-US" sz="500" noProof="0" dirty="0">
                <a:solidFill>
                  <a:srgbClr val="9FB7D3"/>
                </a:solidFill>
                <a:latin typeface="Ericsson Capital TT" pitchFamily="2" charset="0"/>
              </a:rPr>
              <a:t>!"#$%&amp;'()*+,-./0123456789:;&lt;=&gt;?@ABCDEFGHIJKLMNOPQRSTUVWXYZ[\]^_`abcdefghijklmnopqrstuvwxyz{|}~¡¢£¤¥¦§¨©ª«¬®¯°±²³´¶·¸¹º»¼½ÀÁÂÃÄÅÆÇÈËÌÍÎÏÐÑÒÓÔÕÖ×ØÙÚÛÜÝÞßàáâãäåæçèéêëìíîïðñòóôõö÷øùúûüýþÿĀāĂăąĆćĊċČĎďĐđĒĖėĘęĚěĞğĠġĢģĪīĮįİıĶķĹĺĻļĽľŁłŃńŅņŇňŌŐőŒœŔŕŖŗŘřŚśŞşŠšŢţŤťŪūŮůŰűŲųŴŵŶŷŸŹźŻżŽžƒȘșˆˇ˘˙˚˛˜˝ẀẁẃẄẅỲỳ–—‘’‚“”„†‡•…‰‹›⁄€™ĀĀĂĂĄĄĆĆĊĊČČĎĎĐĐĒĒĖĖĘĘĚĚĞĞĠĠĢĢĪĪĮĮİĶĶĹĹĻĻĽĽŃŃŅŅŇŇŌŌŐŐŔŔŖŖŘŘŚŚŞŞŢŢŤŤŪŪŮŮŰŰŲŲŴŴŶŶŹŹŻŻȘș−≤≥ﬁﬂ</a:t>
            </a:r>
            <a:endParaRPr lang="en-US" sz="500" i="1" noProof="0" dirty="0">
              <a:solidFill>
                <a:srgbClr val="9FB7D3"/>
              </a:solidFill>
              <a:latin typeface="Ericsson Capital TT" pitchFamily="2" charset="0"/>
            </a:endParaRPr>
          </a:p>
          <a:p>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ΆΈΉΊΌΎΏΐΑΒΓΕΖΗΘΙΚΛΜΝΞΟΠΡΣΤΥΦΧΨΪΫΆΈΉΊΰαβγδεζηθικλνξορςΣΤΥΦΧΨΩΪΫΌΎΏ</a:t>
            </a:r>
            <a:endParaRPr lang="en-US" sz="500" i="1" noProof="0" dirty="0">
              <a:solidFill>
                <a:srgbClr val="9FB7D3"/>
              </a:solidFill>
              <a:latin typeface="Ericsson Capital TT" pitchFamily="2" charset="0"/>
            </a:endParaRPr>
          </a:p>
          <a:p>
            <a:r>
              <a:rPr lang="en-US" sz="500" noProof="0" dirty="0">
                <a:solidFill>
                  <a:srgbClr val="9FB7D3"/>
                </a:solidFill>
                <a:latin typeface="Ericsson Capital TT" pitchFamily="2" charset="0"/>
              </a:rPr>
              <a:t>ЁЂЃЄЅІЇЈЉЊЋЌЎЏАБВГДЕЖЗИЙКЛМНОПРСТУФХЦЧШЩЪЫЬЭЮЯАБВГДЕЖЗИЙКЛМНОПРСТУФХЦЧШЩЪЫЬЭЮЯЁЂЃЄЅІЇЈЉЊЋЌЎЏѢѢѲѲѴѴҐҐәǽẀẁẂẃẄẅỲỳ№</a:t>
            </a:r>
          </a:p>
          <a:p>
            <a:pPr>
              <a:lnSpc>
                <a:spcPct val="80000"/>
              </a:lnSpc>
              <a:spcBef>
                <a:spcPct val="20000"/>
              </a:spcBef>
            </a:pPr>
            <a:endParaRPr lang="en-US" sz="500" noProof="0" dirty="0">
              <a:solidFill>
                <a:srgbClr val="9FB7D3"/>
              </a:solidFill>
              <a:latin typeface="Ericsson Capital TT" pitchFamily="2" charset="0"/>
            </a:endParaRPr>
          </a:p>
          <a:p>
            <a:pPr algn="r">
              <a:spcBef>
                <a:spcPct val="0"/>
              </a:spcBef>
            </a:pPr>
            <a:endParaRPr lang="en-US" sz="5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800" noProof="0" dirty="0">
              <a:solidFill>
                <a:schemeClr val="bg1"/>
              </a:solidFill>
              <a:latin typeface="Ericsson Capital TT" pitchFamily="2" charset="0"/>
            </a:endParaRPr>
          </a:p>
          <a:p>
            <a:pPr algn="r">
              <a:spcBef>
                <a:spcPct val="0"/>
              </a:spcBef>
            </a:pPr>
            <a:endParaRPr lang="en-US" sz="1400" noProof="0" dirty="0">
              <a:solidFill>
                <a:schemeClr val="bg1"/>
              </a:solidFill>
            </a:endParaRPr>
          </a:p>
          <a:p>
            <a:pPr algn="r">
              <a:spcBef>
                <a:spcPct val="0"/>
              </a:spcBef>
            </a:pPr>
            <a:r>
              <a:rPr lang="en-US" sz="1200" noProof="0" dirty="0">
                <a:solidFill>
                  <a:schemeClr val="bg1"/>
                </a:solidFill>
              </a:rPr>
              <a:t>Do not add objects or text in the footer area</a:t>
            </a:r>
          </a:p>
        </p:txBody>
      </p:sp>
      <p:pic>
        <p:nvPicPr>
          <p:cNvPr id="9" name="Econ2011" descr="ECON_RGB"/>
          <p:cNvPicPr>
            <a:picLocks noChangeArrowheads="1"/>
          </p:cNvPicPr>
          <p:nvPr/>
        </p:nvPicPr>
        <p:blipFill>
          <a:blip r:embed="rId20" cstate="print"/>
          <a:srcRect/>
          <a:stretch>
            <a:fillRect/>
          </a:stretch>
        </p:blipFill>
        <p:spPr bwMode="auto">
          <a:xfrm>
            <a:off x="11209564" y="360000"/>
            <a:ext cx="444500" cy="588962"/>
          </a:xfrm>
          <a:prstGeom prst="rect">
            <a:avLst/>
          </a:prstGeom>
          <a:noFill/>
        </p:spPr>
      </p:pic>
      <p:sp>
        <p:nvSpPr>
          <p:cNvPr id="21523" name="txtfooterCopy"/>
          <p:cNvSpPr txBox="1">
            <a:spLocks noChangeArrowheads="1"/>
          </p:cNvSpPr>
          <p:nvPr/>
        </p:nvSpPr>
        <p:spPr bwMode="auto">
          <a:xfrm>
            <a:off x="527050" y="6524625"/>
            <a:ext cx="9865783" cy="215900"/>
          </a:xfrm>
          <a:prstGeom prst="rect">
            <a:avLst/>
          </a:prstGeom>
          <a:noFill/>
          <a:ln w="12700" algn="ctr">
            <a:noFill/>
            <a:miter lim="800000"/>
            <a:headEnd/>
            <a:tailEnd/>
          </a:ln>
          <a:effectLst/>
        </p:spPr>
        <p:txBody>
          <a:bodyPr lIns="72000" rIns="72000"/>
          <a:lstStyle/>
          <a:p>
            <a:pPr algn="l"/>
            <a:r>
              <a:rPr lang="en-US" sz="800" b="0" i="0" u="none">
                <a:solidFill>
                  <a:srgbClr val="87888A"/>
                </a:solidFill>
              </a:rPr>
              <a:t>URLLC QCI -5QI  |  S2-174348  |  © Ericsson AB 2017  |  2017-06-20  |  Page </a:t>
            </a:r>
            <a:fld id="{A003A11A-C616-4F0A-A7CD-6EB380EE38D6}" type="slidenum">
              <a:rPr lang="en-US" sz="800" b="0" i="0" u="none" smtClean="0">
                <a:solidFill>
                  <a:srgbClr val="87888A"/>
                </a:solidFill>
              </a:rPr>
              <a:t>‹#›</a:t>
            </a:fld>
            <a:endParaRPr lang="en-US" sz="800" b="0" i="0" u="none" dirty="0">
              <a:solidFill>
                <a:srgbClr val="87888A"/>
              </a:solidFill>
            </a:endParaRPr>
          </a:p>
        </p:txBody>
      </p:sp>
      <p:sp>
        <p:nvSpPr>
          <p:cNvPr id="21507" name="Content_SM"/>
          <p:cNvSpPr>
            <a:spLocks noGrp="1" noChangeArrowheads="1"/>
          </p:cNvSpPr>
          <p:nvPr>
            <p:ph type="body" idx="1"/>
          </p:nvPr>
        </p:nvSpPr>
        <p:spPr bwMode="auto">
          <a:xfrm>
            <a:off x="529168" y="1800000"/>
            <a:ext cx="11135785" cy="3852000"/>
          </a:xfrm>
          <a:prstGeom prst="rect">
            <a:avLst/>
          </a:prstGeom>
          <a:noFill/>
          <a:ln w="9525">
            <a:noFill/>
            <a:miter lim="800000"/>
            <a:headEnd/>
            <a:tailEnd/>
          </a:ln>
        </p:spPr>
        <p:txBody>
          <a:bodyPr vert="horz" wrap="square" lIns="72000" tIns="0" rIns="72000" bIns="0" numCol="1" anchor="t" anchorCtr="0" compatLnSpc="1">
            <a:prstTxWarp prst="textNoShape">
              <a:avLst/>
            </a:prstTxWarp>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1506" name="Title_SM"/>
          <p:cNvSpPr>
            <a:spLocks noGrp="1" noChangeArrowheads="1"/>
          </p:cNvSpPr>
          <p:nvPr>
            <p:ph type="title"/>
          </p:nvPr>
        </p:nvSpPr>
        <p:spPr bwMode="auto">
          <a:xfrm>
            <a:off x="524935" y="239714"/>
            <a:ext cx="9992784" cy="1085371"/>
          </a:xfrm>
          <a:prstGeom prst="rect">
            <a:avLst/>
          </a:prstGeom>
          <a:noFill/>
          <a:ln w="9525">
            <a:noFill/>
            <a:miter lim="800000"/>
            <a:headEnd/>
            <a:tailEnd/>
          </a:ln>
        </p:spPr>
        <p:txBody>
          <a:bodyPr vert="horz" wrap="square" lIns="72000" tIns="0" rIns="72000" bIns="0" numCol="1" anchor="ctr" anchorCtr="0" compatLnSpc="1">
            <a:prstTxWarp prst="textNoShape">
              <a:avLst/>
            </a:prstTxWarp>
            <a:normAutofit/>
          </a:bodyPr>
          <a:lstStyle/>
          <a:p>
            <a:pPr lvl="0"/>
            <a:r>
              <a:rPr lang="en-US" dirty="0"/>
              <a:t>Click to Add Header</a:t>
            </a: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700" r:id="rId3"/>
    <p:sldLayoutId id="2147483681" r:id="rId4"/>
    <p:sldLayoutId id="2147483680" r:id="rId5"/>
    <p:sldLayoutId id="2147483699" r:id="rId6"/>
    <p:sldLayoutId id="2147483696" r:id="rId7"/>
    <p:sldLayoutId id="2147483698" r:id="rId8"/>
    <p:sldLayoutId id="2147483697" r:id="rId9"/>
    <p:sldLayoutId id="2147483685" r:id="rId10"/>
    <p:sldLayoutId id="2147483686" r:id="rId11"/>
    <p:sldLayoutId id="2147483687" r:id="rId12"/>
    <p:sldLayoutId id="2147483682" r:id="rId13"/>
    <p:sldLayoutId id="2147483683" r:id="rId14"/>
    <p:sldLayoutId id="2147483684" r:id="rId15"/>
    <p:sldLayoutId id="2147483688" r:id="rId16"/>
    <p:sldLayoutId id="2147483695" r:id="rId17"/>
    <p:sldLayoutId id="2147483701" r:id="rId18"/>
  </p:sldLayoutIdLst>
  <p:hf sldNum="0" hdr="0" ftr="0" dt="0"/>
  <p:txStyles>
    <p:title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p:titleStyle>
    <p:bodyStyle>
      <a:lvl1pPr marL="176213" indent="-176213" algn="l" rtl="0" eaLnBrk="1" fontAlgn="base" hangingPunct="1">
        <a:spcBef>
          <a:spcPct val="20000"/>
        </a:spcBef>
        <a:spcAft>
          <a:spcPct val="0"/>
        </a:spcAft>
        <a:buClr>
          <a:srgbClr val="00A9D4"/>
        </a:buClr>
        <a:buFont typeface="Arial" charset="0"/>
        <a:buChar char="›"/>
        <a:defRPr sz="240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388"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53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4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16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ieeexplore.ieee.org/stamp/stamp.jsp?tp=&amp;arnumber=7842415&amp;isnumber=7841454"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hyperlink" Target="http://www.3gpp.org/ftp/Specs/archive/22_series/22.261/22261-f10.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ieeexplore.ieee.org/stamp/stamp.jsp?tp=&amp;arnumber=7842415&amp;isnumber=7841454" TargetMode="External"/><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hyperlink" Target="http://www.3gpp.org/ftp/Specs/archive/22_series/22.261/22261-f10.zip"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24934" y="1808710"/>
            <a:ext cx="11135785" cy="3746270"/>
          </a:xfrm>
        </p:spPr>
        <p:txBody>
          <a:bodyPr>
            <a:normAutofit/>
          </a:bodyPr>
          <a:lstStyle/>
          <a:p>
            <a:r>
              <a:rPr lang="en-US" sz="6000" dirty="0"/>
              <a:t>QCI-5QI for URLLC</a:t>
            </a:r>
            <a:br>
              <a:rPr lang="en-US" dirty="0"/>
            </a:br>
            <a:endParaRPr lang="en-US" dirty="0"/>
          </a:p>
        </p:txBody>
      </p:sp>
      <p:sp>
        <p:nvSpPr>
          <p:cNvPr id="5" name="Subtitle 4"/>
          <p:cNvSpPr>
            <a:spLocks noGrp="1"/>
          </p:cNvSpPr>
          <p:nvPr>
            <p:ph type="subTitle" idx="1"/>
          </p:nvPr>
        </p:nvSpPr>
        <p:spPr/>
        <p:txBody>
          <a:bodyPr/>
          <a:lstStyle/>
          <a:p>
            <a:r>
              <a:rPr lang="en-US" sz="2800" dirty="0"/>
              <a:t>3GPP SA WG#122, 26 – 30 June, 2017, San Jose Del Cabo, Mexico</a:t>
            </a:r>
          </a:p>
          <a:p>
            <a:r>
              <a:rPr lang="en-US" sz="2800" dirty="0"/>
              <a:t>S2-174348</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11135785" cy="2310180"/>
          </a:xfrm>
        </p:spPr>
        <p:txBody>
          <a:bodyPr/>
          <a:lstStyle/>
          <a:p>
            <a:pPr marL="0" indent="0" algn="just">
              <a:buNone/>
            </a:pPr>
            <a:r>
              <a:rPr lang="en-US" sz="1800" dirty="0"/>
              <a:t>This case takes one of the examples for critical communications presented in TR 22.862 [1].</a:t>
            </a:r>
          </a:p>
          <a:p>
            <a:pPr marL="0" indent="0" algn="just">
              <a:buNone/>
            </a:pPr>
            <a:r>
              <a:rPr lang="en-US" sz="1800" dirty="0"/>
              <a:t>The general description consists of a case to automate the fault detection and isolation in the power grid to avoid large-scale power outages; this is increasingly important with the energy grid with the increased integration of renewable power sources and energy storage.</a:t>
            </a:r>
          </a:p>
          <a:p>
            <a:pPr marL="0" indent="0" algn="just">
              <a:buNone/>
            </a:pPr>
            <a:r>
              <a:rPr lang="en-US" sz="1800" dirty="0"/>
              <a:t>Nowadays, these systems either do not yet exist or are built around dedicated optical networks [2]. However, there is an existing large interest in utilizing flexible wireless systems to support the protection of substations.</a:t>
            </a:r>
          </a:p>
          <a:p>
            <a:pPr marL="0" indent="0" algn="just">
              <a:buNone/>
            </a:pPr>
            <a:endParaRPr lang="en-US" sz="1800" dirty="0"/>
          </a:p>
          <a:p>
            <a:pPr marL="0" indent="0" algn="just">
              <a:buNone/>
            </a:pPr>
            <a:r>
              <a:rPr lang="en-US" sz="1800" dirty="0"/>
              <a:t>Substations communicate in pairs, and there is a geographical correlation between the location of the substations and cellular base stations; with an average of one substation per base station.</a:t>
            </a:r>
          </a:p>
        </p:txBody>
      </p:sp>
      <p:sp>
        <p:nvSpPr>
          <p:cNvPr id="3" name="Title 2"/>
          <p:cNvSpPr>
            <a:spLocks noGrp="1"/>
          </p:cNvSpPr>
          <p:nvPr>
            <p:ph type="title"/>
          </p:nvPr>
        </p:nvSpPr>
        <p:spPr/>
        <p:txBody>
          <a:bodyPr/>
          <a:lstStyle/>
          <a:p>
            <a:r>
              <a:rPr lang="en-US" dirty="0">
                <a:solidFill>
                  <a:srgbClr val="00A9D4"/>
                </a:solidFill>
              </a:rPr>
              <a:t>Use Case - Power grid:</a:t>
            </a:r>
            <a:br>
              <a:rPr lang="en-US" dirty="0">
                <a:solidFill>
                  <a:srgbClr val="00A9D4"/>
                </a:solidFill>
              </a:rPr>
            </a:br>
            <a:r>
              <a:rPr lang="en-US" dirty="0">
                <a:solidFill>
                  <a:srgbClr val="00A9D4"/>
                </a:solidFill>
              </a:rPr>
              <a:t>substation protection</a:t>
            </a:r>
          </a:p>
        </p:txBody>
      </p:sp>
      <p:sp>
        <p:nvSpPr>
          <p:cNvPr id="4" name="Freeform 6"/>
          <p:cNvSpPr>
            <a:spLocks noChangeAspect="1" noEditPoints="1"/>
          </p:cNvSpPr>
          <p:nvPr/>
        </p:nvSpPr>
        <p:spPr bwMode="auto">
          <a:xfrm>
            <a:off x="1546321" y="5816335"/>
            <a:ext cx="1332381" cy="552477"/>
          </a:xfrm>
          <a:custGeom>
            <a:avLst/>
            <a:gdLst>
              <a:gd name="T0" fmla="*/ 52478 w 526"/>
              <a:gd name="T1" fmla="*/ 0 h 218"/>
              <a:gd name="T2" fmla="*/ 0 w 526"/>
              <a:gd name="T3" fmla="*/ 183764 h 218"/>
              <a:gd name="T4" fmla="*/ 86214 w 526"/>
              <a:gd name="T5" fmla="*/ 228768 h 218"/>
              <a:gd name="T6" fmla="*/ 134944 w 526"/>
              <a:gd name="T7" fmla="*/ 817563 h 218"/>
              <a:gd name="T8" fmla="*/ 1889210 w 526"/>
              <a:gd name="T9" fmla="*/ 768809 h 218"/>
              <a:gd name="T10" fmla="*/ 1859222 w 526"/>
              <a:gd name="T11" fmla="*/ 416282 h 218"/>
              <a:gd name="T12" fmla="*/ 1825486 w 526"/>
              <a:gd name="T13" fmla="*/ 757558 h 218"/>
              <a:gd name="T14" fmla="*/ 1716782 w 526"/>
              <a:gd name="T15" fmla="*/ 438784 h 218"/>
              <a:gd name="T16" fmla="*/ 1566844 w 526"/>
              <a:gd name="T17" fmla="*/ 416282 h 218"/>
              <a:gd name="T18" fmla="*/ 1544354 w 526"/>
              <a:gd name="T19" fmla="*/ 757558 h 218"/>
              <a:gd name="T20" fmla="*/ 146189 w 526"/>
              <a:gd name="T21" fmla="*/ 228768 h 218"/>
              <a:gd name="T22" fmla="*/ 1825486 w 526"/>
              <a:gd name="T23" fmla="*/ 322525 h 218"/>
              <a:gd name="T24" fmla="*/ 1889210 w 526"/>
              <a:gd name="T25" fmla="*/ 322525 h 218"/>
              <a:gd name="T26" fmla="*/ 1922945 w 526"/>
              <a:gd name="T27" fmla="*/ 228768 h 218"/>
              <a:gd name="T28" fmla="*/ 1971675 w 526"/>
              <a:gd name="T29" fmla="*/ 45003 h 218"/>
              <a:gd name="T30" fmla="*/ 1911700 w 526"/>
              <a:gd name="T31" fmla="*/ 168763 h 218"/>
              <a:gd name="T32" fmla="*/ 59975 w 526"/>
              <a:gd name="T33" fmla="*/ 60005 h 218"/>
              <a:gd name="T34" fmla="*/ 1911700 w 526"/>
              <a:gd name="T35" fmla="*/ 168763 h 218"/>
              <a:gd name="T36" fmla="*/ 412327 w 526"/>
              <a:gd name="T37" fmla="*/ 435034 h 218"/>
              <a:gd name="T38" fmla="*/ 393585 w 526"/>
              <a:gd name="T39" fmla="*/ 570044 h 218"/>
              <a:gd name="T40" fmla="*/ 262390 w 526"/>
              <a:gd name="T41" fmla="*/ 551292 h 218"/>
              <a:gd name="T42" fmla="*/ 281132 w 526"/>
              <a:gd name="T43" fmla="*/ 416282 h 218"/>
              <a:gd name="T44" fmla="*/ 607246 w 526"/>
              <a:gd name="T45" fmla="*/ 416282 h 218"/>
              <a:gd name="T46" fmla="*/ 625988 w 526"/>
              <a:gd name="T47" fmla="*/ 551292 h 218"/>
              <a:gd name="T48" fmla="*/ 494793 w 526"/>
              <a:gd name="T49" fmla="*/ 570044 h 218"/>
              <a:gd name="T50" fmla="*/ 476051 w 526"/>
              <a:gd name="T51" fmla="*/ 435034 h 218"/>
              <a:gd name="T52" fmla="*/ 607246 w 526"/>
              <a:gd name="T53" fmla="*/ 416282 h 218"/>
              <a:gd name="T54" fmla="*/ 843397 w 526"/>
              <a:gd name="T55" fmla="*/ 435034 h 218"/>
              <a:gd name="T56" fmla="*/ 820907 w 526"/>
              <a:gd name="T57" fmla="*/ 570044 h 218"/>
              <a:gd name="T58" fmla="*/ 689711 w 526"/>
              <a:gd name="T59" fmla="*/ 551292 h 218"/>
              <a:gd name="T60" fmla="*/ 708454 w 526"/>
              <a:gd name="T61" fmla="*/ 416282 h 218"/>
              <a:gd name="T62" fmla="*/ 1038316 w 526"/>
              <a:gd name="T63" fmla="*/ 416282 h 218"/>
              <a:gd name="T64" fmla="*/ 1057058 w 526"/>
              <a:gd name="T65" fmla="*/ 551292 h 218"/>
              <a:gd name="T66" fmla="*/ 922114 w 526"/>
              <a:gd name="T67" fmla="*/ 570044 h 218"/>
              <a:gd name="T68" fmla="*/ 903372 w 526"/>
              <a:gd name="T69" fmla="*/ 435034 h 218"/>
              <a:gd name="T70" fmla="*/ 1038316 w 526"/>
              <a:gd name="T71" fmla="*/ 416282 h 218"/>
              <a:gd name="T72" fmla="*/ 1270718 w 526"/>
              <a:gd name="T73" fmla="*/ 435034 h 218"/>
              <a:gd name="T74" fmla="*/ 1251976 w 526"/>
              <a:gd name="T75" fmla="*/ 570044 h 218"/>
              <a:gd name="T76" fmla="*/ 1117033 w 526"/>
              <a:gd name="T77" fmla="*/ 551292 h 218"/>
              <a:gd name="T78" fmla="*/ 1135775 w 526"/>
              <a:gd name="T79" fmla="*/ 416282 h 218"/>
              <a:gd name="T80" fmla="*/ 1465637 w 526"/>
              <a:gd name="T81" fmla="*/ 416282 h 218"/>
              <a:gd name="T82" fmla="*/ 1484379 w 526"/>
              <a:gd name="T83" fmla="*/ 551292 h 218"/>
              <a:gd name="T84" fmla="*/ 1349435 w 526"/>
              <a:gd name="T85" fmla="*/ 570044 h 218"/>
              <a:gd name="T86" fmla="*/ 1330693 w 526"/>
              <a:gd name="T87" fmla="*/ 435034 h 218"/>
              <a:gd name="T88" fmla="*/ 1465637 w 526"/>
              <a:gd name="T89" fmla="*/ 416282 h 2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26" h="218">
                <a:moveTo>
                  <a:pt x="513" y="0"/>
                </a:moveTo>
                <a:cubicBezTo>
                  <a:pt x="14" y="0"/>
                  <a:pt x="14" y="0"/>
                  <a:pt x="14" y="0"/>
                </a:cubicBezTo>
                <a:cubicBezTo>
                  <a:pt x="6" y="0"/>
                  <a:pt x="0" y="5"/>
                  <a:pt x="0" y="12"/>
                </a:cubicBezTo>
                <a:cubicBezTo>
                  <a:pt x="0" y="49"/>
                  <a:pt x="0" y="49"/>
                  <a:pt x="0" y="49"/>
                </a:cubicBezTo>
                <a:cubicBezTo>
                  <a:pt x="0" y="56"/>
                  <a:pt x="6" y="61"/>
                  <a:pt x="14" y="61"/>
                </a:cubicBezTo>
                <a:cubicBezTo>
                  <a:pt x="23" y="61"/>
                  <a:pt x="23" y="61"/>
                  <a:pt x="23" y="61"/>
                </a:cubicBezTo>
                <a:cubicBezTo>
                  <a:pt x="23" y="205"/>
                  <a:pt x="23" y="205"/>
                  <a:pt x="23" y="205"/>
                </a:cubicBezTo>
                <a:cubicBezTo>
                  <a:pt x="23" y="212"/>
                  <a:pt x="29" y="218"/>
                  <a:pt x="36" y="218"/>
                </a:cubicBezTo>
                <a:cubicBezTo>
                  <a:pt x="490" y="218"/>
                  <a:pt x="490" y="218"/>
                  <a:pt x="490" y="218"/>
                </a:cubicBezTo>
                <a:cubicBezTo>
                  <a:pt x="498" y="218"/>
                  <a:pt x="504" y="212"/>
                  <a:pt x="504" y="205"/>
                </a:cubicBezTo>
                <a:cubicBezTo>
                  <a:pt x="504" y="119"/>
                  <a:pt x="504" y="119"/>
                  <a:pt x="504" y="119"/>
                </a:cubicBezTo>
                <a:cubicBezTo>
                  <a:pt x="504" y="115"/>
                  <a:pt x="500" y="111"/>
                  <a:pt x="496" y="111"/>
                </a:cubicBezTo>
                <a:cubicBezTo>
                  <a:pt x="491" y="111"/>
                  <a:pt x="487" y="115"/>
                  <a:pt x="487" y="119"/>
                </a:cubicBezTo>
                <a:cubicBezTo>
                  <a:pt x="487" y="202"/>
                  <a:pt x="487" y="202"/>
                  <a:pt x="487" y="202"/>
                </a:cubicBezTo>
                <a:cubicBezTo>
                  <a:pt x="458" y="202"/>
                  <a:pt x="458" y="202"/>
                  <a:pt x="458" y="202"/>
                </a:cubicBezTo>
                <a:cubicBezTo>
                  <a:pt x="458" y="117"/>
                  <a:pt x="458" y="117"/>
                  <a:pt x="458" y="117"/>
                </a:cubicBezTo>
                <a:cubicBezTo>
                  <a:pt x="458" y="114"/>
                  <a:pt x="455" y="111"/>
                  <a:pt x="452" y="111"/>
                </a:cubicBezTo>
                <a:cubicBezTo>
                  <a:pt x="418" y="111"/>
                  <a:pt x="418" y="111"/>
                  <a:pt x="418" y="111"/>
                </a:cubicBezTo>
                <a:cubicBezTo>
                  <a:pt x="415" y="111"/>
                  <a:pt x="412" y="114"/>
                  <a:pt x="412" y="117"/>
                </a:cubicBezTo>
                <a:cubicBezTo>
                  <a:pt x="412" y="202"/>
                  <a:pt x="412" y="202"/>
                  <a:pt x="412" y="202"/>
                </a:cubicBezTo>
                <a:cubicBezTo>
                  <a:pt x="39" y="202"/>
                  <a:pt x="39" y="202"/>
                  <a:pt x="39" y="202"/>
                </a:cubicBezTo>
                <a:cubicBezTo>
                  <a:pt x="39" y="61"/>
                  <a:pt x="39" y="61"/>
                  <a:pt x="39" y="61"/>
                </a:cubicBezTo>
                <a:cubicBezTo>
                  <a:pt x="487" y="61"/>
                  <a:pt x="487" y="61"/>
                  <a:pt x="487" y="61"/>
                </a:cubicBezTo>
                <a:cubicBezTo>
                  <a:pt x="487" y="86"/>
                  <a:pt x="487" y="86"/>
                  <a:pt x="487" y="86"/>
                </a:cubicBezTo>
                <a:cubicBezTo>
                  <a:pt x="487" y="91"/>
                  <a:pt x="491" y="95"/>
                  <a:pt x="496" y="95"/>
                </a:cubicBezTo>
                <a:cubicBezTo>
                  <a:pt x="500" y="95"/>
                  <a:pt x="504" y="91"/>
                  <a:pt x="504" y="86"/>
                </a:cubicBezTo>
                <a:cubicBezTo>
                  <a:pt x="504" y="61"/>
                  <a:pt x="504" y="61"/>
                  <a:pt x="504" y="61"/>
                </a:cubicBezTo>
                <a:cubicBezTo>
                  <a:pt x="513" y="61"/>
                  <a:pt x="513" y="61"/>
                  <a:pt x="513" y="61"/>
                </a:cubicBezTo>
                <a:cubicBezTo>
                  <a:pt x="520" y="61"/>
                  <a:pt x="526" y="56"/>
                  <a:pt x="526" y="49"/>
                </a:cubicBezTo>
                <a:cubicBezTo>
                  <a:pt x="526" y="12"/>
                  <a:pt x="526" y="12"/>
                  <a:pt x="526" y="12"/>
                </a:cubicBezTo>
                <a:cubicBezTo>
                  <a:pt x="526" y="5"/>
                  <a:pt x="520" y="0"/>
                  <a:pt x="513" y="0"/>
                </a:cubicBezTo>
                <a:close/>
                <a:moveTo>
                  <a:pt x="510" y="45"/>
                </a:moveTo>
                <a:cubicBezTo>
                  <a:pt x="16" y="45"/>
                  <a:pt x="16" y="45"/>
                  <a:pt x="16" y="45"/>
                </a:cubicBezTo>
                <a:cubicBezTo>
                  <a:pt x="16" y="16"/>
                  <a:pt x="16" y="16"/>
                  <a:pt x="16" y="16"/>
                </a:cubicBezTo>
                <a:cubicBezTo>
                  <a:pt x="510" y="16"/>
                  <a:pt x="510" y="16"/>
                  <a:pt x="510" y="16"/>
                </a:cubicBezTo>
                <a:lnTo>
                  <a:pt x="510" y="45"/>
                </a:lnTo>
                <a:close/>
                <a:moveTo>
                  <a:pt x="105" y="111"/>
                </a:moveTo>
                <a:cubicBezTo>
                  <a:pt x="108" y="111"/>
                  <a:pt x="110" y="114"/>
                  <a:pt x="110" y="116"/>
                </a:cubicBezTo>
                <a:cubicBezTo>
                  <a:pt x="110" y="147"/>
                  <a:pt x="110" y="147"/>
                  <a:pt x="110" y="147"/>
                </a:cubicBezTo>
                <a:cubicBezTo>
                  <a:pt x="110" y="150"/>
                  <a:pt x="108" y="152"/>
                  <a:pt x="105" y="152"/>
                </a:cubicBezTo>
                <a:cubicBezTo>
                  <a:pt x="75" y="152"/>
                  <a:pt x="75" y="152"/>
                  <a:pt x="75" y="152"/>
                </a:cubicBezTo>
                <a:cubicBezTo>
                  <a:pt x="72" y="152"/>
                  <a:pt x="70" y="150"/>
                  <a:pt x="70" y="147"/>
                </a:cubicBezTo>
                <a:cubicBezTo>
                  <a:pt x="70" y="116"/>
                  <a:pt x="70" y="116"/>
                  <a:pt x="70" y="116"/>
                </a:cubicBezTo>
                <a:cubicBezTo>
                  <a:pt x="70" y="114"/>
                  <a:pt x="72" y="111"/>
                  <a:pt x="75" y="111"/>
                </a:cubicBezTo>
                <a:lnTo>
                  <a:pt x="105" y="111"/>
                </a:lnTo>
                <a:close/>
                <a:moveTo>
                  <a:pt x="162" y="111"/>
                </a:moveTo>
                <a:cubicBezTo>
                  <a:pt x="165" y="111"/>
                  <a:pt x="167" y="114"/>
                  <a:pt x="167" y="116"/>
                </a:cubicBezTo>
                <a:cubicBezTo>
                  <a:pt x="167" y="147"/>
                  <a:pt x="167" y="147"/>
                  <a:pt x="167" y="147"/>
                </a:cubicBezTo>
                <a:cubicBezTo>
                  <a:pt x="167" y="150"/>
                  <a:pt x="165" y="152"/>
                  <a:pt x="162" y="152"/>
                </a:cubicBezTo>
                <a:cubicBezTo>
                  <a:pt x="132" y="152"/>
                  <a:pt x="132" y="152"/>
                  <a:pt x="132" y="152"/>
                </a:cubicBezTo>
                <a:cubicBezTo>
                  <a:pt x="129" y="152"/>
                  <a:pt x="127" y="150"/>
                  <a:pt x="127" y="147"/>
                </a:cubicBezTo>
                <a:cubicBezTo>
                  <a:pt x="127" y="116"/>
                  <a:pt x="127" y="116"/>
                  <a:pt x="127" y="116"/>
                </a:cubicBezTo>
                <a:cubicBezTo>
                  <a:pt x="127" y="114"/>
                  <a:pt x="129" y="111"/>
                  <a:pt x="132" y="111"/>
                </a:cubicBezTo>
                <a:lnTo>
                  <a:pt x="162" y="111"/>
                </a:lnTo>
                <a:close/>
                <a:moveTo>
                  <a:pt x="219" y="111"/>
                </a:moveTo>
                <a:cubicBezTo>
                  <a:pt x="222" y="111"/>
                  <a:pt x="225" y="114"/>
                  <a:pt x="225" y="116"/>
                </a:cubicBezTo>
                <a:cubicBezTo>
                  <a:pt x="225" y="147"/>
                  <a:pt x="225" y="147"/>
                  <a:pt x="225" y="147"/>
                </a:cubicBezTo>
                <a:cubicBezTo>
                  <a:pt x="225" y="150"/>
                  <a:pt x="222" y="152"/>
                  <a:pt x="219" y="152"/>
                </a:cubicBezTo>
                <a:cubicBezTo>
                  <a:pt x="189" y="152"/>
                  <a:pt x="189" y="152"/>
                  <a:pt x="189" y="152"/>
                </a:cubicBezTo>
                <a:cubicBezTo>
                  <a:pt x="186" y="152"/>
                  <a:pt x="184" y="150"/>
                  <a:pt x="184" y="147"/>
                </a:cubicBezTo>
                <a:cubicBezTo>
                  <a:pt x="184" y="116"/>
                  <a:pt x="184" y="116"/>
                  <a:pt x="184" y="116"/>
                </a:cubicBezTo>
                <a:cubicBezTo>
                  <a:pt x="184" y="114"/>
                  <a:pt x="186" y="111"/>
                  <a:pt x="189" y="111"/>
                </a:cubicBezTo>
                <a:lnTo>
                  <a:pt x="219" y="111"/>
                </a:lnTo>
                <a:close/>
                <a:moveTo>
                  <a:pt x="277" y="111"/>
                </a:moveTo>
                <a:cubicBezTo>
                  <a:pt x="279" y="111"/>
                  <a:pt x="282" y="114"/>
                  <a:pt x="282" y="116"/>
                </a:cubicBezTo>
                <a:cubicBezTo>
                  <a:pt x="282" y="147"/>
                  <a:pt x="282" y="147"/>
                  <a:pt x="282" y="147"/>
                </a:cubicBezTo>
                <a:cubicBezTo>
                  <a:pt x="282" y="150"/>
                  <a:pt x="279" y="152"/>
                  <a:pt x="277" y="152"/>
                </a:cubicBezTo>
                <a:cubicBezTo>
                  <a:pt x="246" y="152"/>
                  <a:pt x="246" y="152"/>
                  <a:pt x="246" y="152"/>
                </a:cubicBezTo>
                <a:cubicBezTo>
                  <a:pt x="243" y="152"/>
                  <a:pt x="241" y="150"/>
                  <a:pt x="241" y="147"/>
                </a:cubicBezTo>
                <a:cubicBezTo>
                  <a:pt x="241" y="116"/>
                  <a:pt x="241" y="116"/>
                  <a:pt x="241" y="116"/>
                </a:cubicBezTo>
                <a:cubicBezTo>
                  <a:pt x="241" y="114"/>
                  <a:pt x="243" y="111"/>
                  <a:pt x="246" y="111"/>
                </a:cubicBezTo>
                <a:lnTo>
                  <a:pt x="277" y="111"/>
                </a:lnTo>
                <a:close/>
                <a:moveTo>
                  <a:pt x="334" y="111"/>
                </a:moveTo>
                <a:cubicBezTo>
                  <a:pt x="337" y="111"/>
                  <a:pt x="339" y="114"/>
                  <a:pt x="339" y="116"/>
                </a:cubicBezTo>
                <a:cubicBezTo>
                  <a:pt x="339" y="147"/>
                  <a:pt x="339" y="147"/>
                  <a:pt x="339" y="147"/>
                </a:cubicBezTo>
                <a:cubicBezTo>
                  <a:pt x="339" y="150"/>
                  <a:pt x="337" y="152"/>
                  <a:pt x="334" y="152"/>
                </a:cubicBezTo>
                <a:cubicBezTo>
                  <a:pt x="303" y="152"/>
                  <a:pt x="303" y="152"/>
                  <a:pt x="303" y="152"/>
                </a:cubicBezTo>
                <a:cubicBezTo>
                  <a:pt x="301" y="152"/>
                  <a:pt x="298" y="150"/>
                  <a:pt x="298" y="147"/>
                </a:cubicBezTo>
                <a:cubicBezTo>
                  <a:pt x="298" y="116"/>
                  <a:pt x="298" y="116"/>
                  <a:pt x="298" y="116"/>
                </a:cubicBezTo>
                <a:cubicBezTo>
                  <a:pt x="298" y="114"/>
                  <a:pt x="301" y="111"/>
                  <a:pt x="303" y="111"/>
                </a:cubicBezTo>
                <a:lnTo>
                  <a:pt x="334" y="111"/>
                </a:lnTo>
                <a:close/>
                <a:moveTo>
                  <a:pt x="391" y="111"/>
                </a:moveTo>
                <a:cubicBezTo>
                  <a:pt x="394" y="111"/>
                  <a:pt x="396" y="114"/>
                  <a:pt x="396" y="116"/>
                </a:cubicBezTo>
                <a:cubicBezTo>
                  <a:pt x="396" y="147"/>
                  <a:pt x="396" y="147"/>
                  <a:pt x="396" y="147"/>
                </a:cubicBezTo>
                <a:cubicBezTo>
                  <a:pt x="396" y="150"/>
                  <a:pt x="394" y="152"/>
                  <a:pt x="391" y="152"/>
                </a:cubicBezTo>
                <a:cubicBezTo>
                  <a:pt x="360" y="152"/>
                  <a:pt x="360" y="152"/>
                  <a:pt x="360" y="152"/>
                </a:cubicBezTo>
                <a:cubicBezTo>
                  <a:pt x="358" y="152"/>
                  <a:pt x="355" y="150"/>
                  <a:pt x="355" y="147"/>
                </a:cubicBezTo>
                <a:cubicBezTo>
                  <a:pt x="355" y="116"/>
                  <a:pt x="355" y="116"/>
                  <a:pt x="355" y="116"/>
                </a:cubicBezTo>
                <a:cubicBezTo>
                  <a:pt x="355" y="114"/>
                  <a:pt x="358" y="111"/>
                  <a:pt x="360" y="111"/>
                </a:cubicBezTo>
                <a:lnTo>
                  <a:pt x="391" y="111"/>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3"/>
          <p:cNvSpPr>
            <a:spLocks noChangeAspect="1" noEditPoints="1"/>
          </p:cNvSpPr>
          <p:nvPr/>
        </p:nvSpPr>
        <p:spPr bwMode="auto">
          <a:xfrm>
            <a:off x="4429652" y="4699066"/>
            <a:ext cx="696402" cy="857110"/>
          </a:xfrm>
          <a:custGeom>
            <a:avLst/>
            <a:gdLst>
              <a:gd name="T0" fmla="*/ 72 w 363"/>
              <a:gd name="T1" fmla="*/ 32 h 447"/>
              <a:gd name="T2" fmla="*/ 83 w 363"/>
              <a:gd name="T3" fmla="*/ 179 h 447"/>
              <a:gd name="T4" fmla="*/ 57 w 363"/>
              <a:gd name="T5" fmla="*/ 106 h 447"/>
              <a:gd name="T6" fmla="*/ 47 w 363"/>
              <a:gd name="T7" fmla="*/ 190 h 447"/>
              <a:gd name="T8" fmla="*/ 24 w 363"/>
              <a:gd name="T9" fmla="*/ 152 h 447"/>
              <a:gd name="T10" fmla="*/ 20 w 363"/>
              <a:gd name="T11" fmla="*/ 140 h 447"/>
              <a:gd name="T12" fmla="*/ 17 w 363"/>
              <a:gd name="T13" fmla="*/ 127 h 447"/>
              <a:gd name="T14" fmla="*/ 16 w 363"/>
              <a:gd name="T15" fmla="*/ 114 h 447"/>
              <a:gd name="T16" fmla="*/ 16 w 363"/>
              <a:gd name="T17" fmla="*/ 106 h 447"/>
              <a:gd name="T18" fmla="*/ 17 w 363"/>
              <a:gd name="T19" fmla="*/ 91 h 447"/>
              <a:gd name="T20" fmla="*/ 19 w 363"/>
              <a:gd name="T21" fmla="*/ 78 h 447"/>
              <a:gd name="T22" fmla="*/ 22 w 363"/>
              <a:gd name="T23" fmla="*/ 65 h 447"/>
              <a:gd name="T24" fmla="*/ 42 w 363"/>
              <a:gd name="T25" fmla="*/ 28 h 447"/>
              <a:gd name="T26" fmla="*/ 54 w 363"/>
              <a:gd name="T27" fmla="*/ 14 h 447"/>
              <a:gd name="T28" fmla="*/ 55 w 363"/>
              <a:gd name="T29" fmla="*/ 6 h 447"/>
              <a:gd name="T30" fmla="*/ 36 w 363"/>
              <a:gd name="T31" fmla="*/ 10 h 447"/>
              <a:gd name="T32" fmla="*/ 29 w 363"/>
              <a:gd name="T33" fmla="*/ 18 h 447"/>
              <a:gd name="T34" fmla="*/ 9 w 363"/>
              <a:gd name="T35" fmla="*/ 53 h 447"/>
              <a:gd name="T36" fmla="*/ 7 w 363"/>
              <a:gd name="T37" fmla="*/ 60 h 447"/>
              <a:gd name="T38" fmla="*/ 3 w 363"/>
              <a:gd name="T39" fmla="*/ 74 h 447"/>
              <a:gd name="T40" fmla="*/ 1 w 363"/>
              <a:gd name="T41" fmla="*/ 89 h 447"/>
              <a:gd name="T42" fmla="*/ 0 w 363"/>
              <a:gd name="T43" fmla="*/ 106 h 447"/>
              <a:gd name="T44" fmla="*/ 0 w 363"/>
              <a:gd name="T45" fmla="*/ 113 h 447"/>
              <a:gd name="T46" fmla="*/ 1 w 363"/>
              <a:gd name="T47" fmla="*/ 127 h 447"/>
              <a:gd name="T48" fmla="*/ 4 w 363"/>
              <a:gd name="T49" fmla="*/ 140 h 447"/>
              <a:gd name="T50" fmla="*/ 7 w 363"/>
              <a:gd name="T51" fmla="*/ 152 h 447"/>
              <a:gd name="T52" fmla="*/ 25 w 363"/>
              <a:gd name="T53" fmla="*/ 188 h 447"/>
              <a:gd name="T54" fmla="*/ 29 w 363"/>
              <a:gd name="T55" fmla="*/ 194 h 447"/>
              <a:gd name="T56" fmla="*/ 42 w 363"/>
              <a:gd name="T57" fmla="*/ 209 h 447"/>
              <a:gd name="T58" fmla="*/ 55 w 363"/>
              <a:gd name="T59" fmla="*/ 206 h 447"/>
              <a:gd name="T60" fmla="*/ 48 w 363"/>
              <a:gd name="T61" fmla="*/ 191 h 447"/>
              <a:gd name="T62" fmla="*/ 138 w 363"/>
              <a:gd name="T63" fmla="*/ 439 h 447"/>
              <a:gd name="T64" fmla="*/ 211 w 363"/>
              <a:gd name="T65" fmla="*/ 363 h 447"/>
              <a:gd name="T66" fmla="*/ 227 w 363"/>
              <a:gd name="T67" fmla="*/ 80 h 447"/>
              <a:gd name="T68" fmla="*/ 198 w 363"/>
              <a:gd name="T69" fmla="*/ 76 h 447"/>
              <a:gd name="T70" fmla="*/ 207 w 363"/>
              <a:gd name="T71" fmla="*/ 207 h 447"/>
              <a:gd name="T72" fmla="*/ 154 w 363"/>
              <a:gd name="T73" fmla="*/ 294 h 447"/>
              <a:gd name="T74" fmla="*/ 160 w 363"/>
              <a:gd name="T75" fmla="*/ 277 h 447"/>
              <a:gd name="T76" fmla="*/ 159 w 363"/>
              <a:gd name="T77" fmla="*/ 137 h 447"/>
              <a:gd name="T78" fmla="*/ 99 w 363"/>
              <a:gd name="T79" fmla="*/ 66 h 447"/>
              <a:gd name="T80" fmla="*/ 115 w 363"/>
              <a:gd name="T81" fmla="*/ 66 h 447"/>
              <a:gd name="T82" fmla="*/ 335 w 363"/>
              <a:gd name="T83" fmla="*/ 35 h 447"/>
              <a:gd name="T84" fmla="*/ 309 w 363"/>
              <a:gd name="T85" fmla="*/ 3 h 447"/>
              <a:gd name="T86" fmla="*/ 257 w 363"/>
              <a:gd name="T87" fmla="*/ 59 h 447"/>
              <a:gd name="T88" fmla="*/ 265 w 363"/>
              <a:gd name="T89" fmla="*/ 145 h 447"/>
              <a:gd name="T90" fmla="*/ 279 w 363"/>
              <a:gd name="T91" fmla="*/ 32 h 447"/>
              <a:gd name="T92" fmla="*/ 279 w 363"/>
              <a:gd name="T93" fmla="*/ 168 h 447"/>
              <a:gd name="T94" fmla="*/ 321 w 363"/>
              <a:gd name="T95" fmla="*/ 106 h 447"/>
              <a:gd name="T96" fmla="*/ 338 w 363"/>
              <a:gd name="T97" fmla="*/ 59 h 447"/>
              <a:gd name="T98" fmla="*/ 309 w 363"/>
              <a:gd name="T99" fmla="*/ 20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3" h="447">
                <a:moveTo>
                  <a:pt x="85" y="38"/>
                </a:moveTo>
                <a:cubicBezTo>
                  <a:pt x="85" y="38"/>
                  <a:pt x="85" y="38"/>
                  <a:pt x="85" y="38"/>
                </a:cubicBezTo>
                <a:cubicBezTo>
                  <a:pt x="85" y="36"/>
                  <a:pt x="84" y="34"/>
                  <a:pt x="83" y="32"/>
                </a:cubicBezTo>
                <a:cubicBezTo>
                  <a:pt x="80" y="29"/>
                  <a:pt x="75" y="29"/>
                  <a:pt x="72" y="32"/>
                </a:cubicBezTo>
                <a:cubicBezTo>
                  <a:pt x="51" y="53"/>
                  <a:pt x="41" y="79"/>
                  <a:pt x="41" y="106"/>
                </a:cubicBezTo>
                <a:cubicBezTo>
                  <a:pt x="41" y="106"/>
                  <a:pt x="41" y="106"/>
                  <a:pt x="41" y="106"/>
                </a:cubicBezTo>
                <a:cubicBezTo>
                  <a:pt x="41" y="132"/>
                  <a:pt x="51" y="159"/>
                  <a:pt x="72" y="179"/>
                </a:cubicBezTo>
                <a:cubicBezTo>
                  <a:pt x="75" y="182"/>
                  <a:pt x="80" y="182"/>
                  <a:pt x="83" y="179"/>
                </a:cubicBezTo>
                <a:cubicBezTo>
                  <a:pt x="84" y="178"/>
                  <a:pt x="85" y="176"/>
                  <a:pt x="85" y="174"/>
                </a:cubicBezTo>
                <a:cubicBezTo>
                  <a:pt x="85" y="174"/>
                  <a:pt x="85" y="174"/>
                  <a:pt x="85" y="174"/>
                </a:cubicBezTo>
                <a:cubicBezTo>
                  <a:pt x="85" y="172"/>
                  <a:pt x="84" y="169"/>
                  <a:pt x="83" y="168"/>
                </a:cubicBezTo>
                <a:cubicBezTo>
                  <a:pt x="66" y="151"/>
                  <a:pt x="57" y="128"/>
                  <a:pt x="57" y="106"/>
                </a:cubicBezTo>
                <a:cubicBezTo>
                  <a:pt x="57" y="83"/>
                  <a:pt x="66" y="61"/>
                  <a:pt x="83" y="44"/>
                </a:cubicBezTo>
                <a:cubicBezTo>
                  <a:pt x="84" y="42"/>
                  <a:pt x="85" y="40"/>
                  <a:pt x="85" y="38"/>
                </a:cubicBezTo>
                <a:close/>
                <a:moveTo>
                  <a:pt x="48" y="191"/>
                </a:moveTo>
                <a:cubicBezTo>
                  <a:pt x="48" y="191"/>
                  <a:pt x="47" y="191"/>
                  <a:pt x="47" y="190"/>
                </a:cubicBezTo>
                <a:cubicBezTo>
                  <a:pt x="45" y="188"/>
                  <a:pt x="44" y="186"/>
                  <a:pt x="42" y="184"/>
                </a:cubicBezTo>
                <a:cubicBezTo>
                  <a:pt x="42" y="184"/>
                  <a:pt x="42" y="184"/>
                  <a:pt x="42" y="184"/>
                </a:cubicBezTo>
                <a:cubicBezTo>
                  <a:pt x="41" y="182"/>
                  <a:pt x="40" y="181"/>
                  <a:pt x="39" y="180"/>
                </a:cubicBezTo>
                <a:cubicBezTo>
                  <a:pt x="33" y="171"/>
                  <a:pt x="28" y="162"/>
                  <a:pt x="24" y="152"/>
                </a:cubicBezTo>
                <a:cubicBezTo>
                  <a:pt x="24" y="151"/>
                  <a:pt x="23" y="149"/>
                  <a:pt x="23" y="148"/>
                </a:cubicBezTo>
                <a:cubicBezTo>
                  <a:pt x="22" y="147"/>
                  <a:pt x="22" y="147"/>
                  <a:pt x="22" y="146"/>
                </a:cubicBezTo>
                <a:cubicBezTo>
                  <a:pt x="22" y="145"/>
                  <a:pt x="21" y="143"/>
                  <a:pt x="21" y="142"/>
                </a:cubicBezTo>
                <a:cubicBezTo>
                  <a:pt x="21" y="141"/>
                  <a:pt x="20" y="141"/>
                  <a:pt x="20" y="140"/>
                </a:cubicBezTo>
                <a:cubicBezTo>
                  <a:pt x="20" y="139"/>
                  <a:pt x="20" y="137"/>
                  <a:pt x="19" y="136"/>
                </a:cubicBezTo>
                <a:cubicBezTo>
                  <a:pt x="19" y="135"/>
                  <a:pt x="19" y="135"/>
                  <a:pt x="19" y="134"/>
                </a:cubicBezTo>
                <a:cubicBezTo>
                  <a:pt x="18" y="133"/>
                  <a:pt x="18" y="131"/>
                  <a:pt x="18" y="130"/>
                </a:cubicBezTo>
                <a:cubicBezTo>
                  <a:pt x="18" y="129"/>
                  <a:pt x="18" y="128"/>
                  <a:pt x="17" y="127"/>
                </a:cubicBezTo>
                <a:cubicBezTo>
                  <a:pt x="17" y="126"/>
                  <a:pt x="17" y="125"/>
                  <a:pt x="17" y="124"/>
                </a:cubicBezTo>
                <a:cubicBezTo>
                  <a:pt x="17" y="123"/>
                  <a:pt x="17" y="122"/>
                  <a:pt x="17" y="121"/>
                </a:cubicBezTo>
                <a:cubicBezTo>
                  <a:pt x="16" y="120"/>
                  <a:pt x="16" y="119"/>
                  <a:pt x="16" y="118"/>
                </a:cubicBezTo>
                <a:cubicBezTo>
                  <a:pt x="16" y="117"/>
                  <a:pt x="16" y="116"/>
                  <a:pt x="16" y="114"/>
                </a:cubicBezTo>
                <a:cubicBezTo>
                  <a:pt x="16" y="113"/>
                  <a:pt x="16" y="113"/>
                  <a:pt x="16" y="112"/>
                </a:cubicBezTo>
                <a:cubicBezTo>
                  <a:pt x="16" y="110"/>
                  <a:pt x="16" y="108"/>
                  <a:pt x="16" y="106"/>
                </a:cubicBezTo>
                <a:cubicBezTo>
                  <a:pt x="16" y="106"/>
                  <a:pt x="16" y="106"/>
                  <a:pt x="16" y="106"/>
                </a:cubicBezTo>
                <a:cubicBezTo>
                  <a:pt x="16" y="106"/>
                  <a:pt x="16" y="106"/>
                  <a:pt x="16" y="106"/>
                </a:cubicBezTo>
                <a:cubicBezTo>
                  <a:pt x="16" y="104"/>
                  <a:pt x="16" y="102"/>
                  <a:pt x="16" y="100"/>
                </a:cubicBezTo>
                <a:cubicBezTo>
                  <a:pt x="16" y="99"/>
                  <a:pt x="16" y="98"/>
                  <a:pt x="16" y="97"/>
                </a:cubicBezTo>
                <a:cubicBezTo>
                  <a:pt x="16" y="96"/>
                  <a:pt x="16" y="95"/>
                  <a:pt x="16" y="93"/>
                </a:cubicBezTo>
                <a:cubicBezTo>
                  <a:pt x="16" y="92"/>
                  <a:pt x="16" y="92"/>
                  <a:pt x="17" y="91"/>
                </a:cubicBezTo>
                <a:cubicBezTo>
                  <a:pt x="17" y="90"/>
                  <a:pt x="17" y="88"/>
                  <a:pt x="17" y="87"/>
                </a:cubicBezTo>
                <a:cubicBezTo>
                  <a:pt x="17" y="86"/>
                  <a:pt x="17" y="85"/>
                  <a:pt x="17" y="84"/>
                </a:cubicBezTo>
                <a:cubicBezTo>
                  <a:pt x="18" y="83"/>
                  <a:pt x="18" y="82"/>
                  <a:pt x="18" y="81"/>
                </a:cubicBezTo>
                <a:cubicBezTo>
                  <a:pt x="18" y="80"/>
                  <a:pt x="18" y="79"/>
                  <a:pt x="19" y="78"/>
                </a:cubicBezTo>
                <a:cubicBezTo>
                  <a:pt x="19" y="77"/>
                  <a:pt x="19" y="76"/>
                  <a:pt x="19" y="75"/>
                </a:cubicBezTo>
                <a:cubicBezTo>
                  <a:pt x="20" y="74"/>
                  <a:pt x="20" y="73"/>
                  <a:pt x="20" y="71"/>
                </a:cubicBezTo>
                <a:cubicBezTo>
                  <a:pt x="20" y="71"/>
                  <a:pt x="21" y="70"/>
                  <a:pt x="21" y="70"/>
                </a:cubicBezTo>
                <a:cubicBezTo>
                  <a:pt x="21" y="68"/>
                  <a:pt x="22" y="67"/>
                  <a:pt x="22" y="65"/>
                </a:cubicBezTo>
                <a:cubicBezTo>
                  <a:pt x="22" y="65"/>
                  <a:pt x="22" y="65"/>
                  <a:pt x="23" y="64"/>
                </a:cubicBezTo>
                <a:cubicBezTo>
                  <a:pt x="23" y="63"/>
                  <a:pt x="24" y="61"/>
                  <a:pt x="24" y="60"/>
                </a:cubicBezTo>
                <a:cubicBezTo>
                  <a:pt x="28" y="50"/>
                  <a:pt x="33" y="40"/>
                  <a:pt x="39" y="32"/>
                </a:cubicBezTo>
                <a:cubicBezTo>
                  <a:pt x="40" y="30"/>
                  <a:pt x="41" y="29"/>
                  <a:pt x="42" y="28"/>
                </a:cubicBezTo>
                <a:cubicBezTo>
                  <a:pt x="42" y="28"/>
                  <a:pt x="42" y="27"/>
                  <a:pt x="42" y="27"/>
                </a:cubicBezTo>
                <a:cubicBezTo>
                  <a:pt x="44" y="25"/>
                  <a:pt x="45" y="23"/>
                  <a:pt x="47" y="21"/>
                </a:cubicBezTo>
                <a:cubicBezTo>
                  <a:pt x="47" y="21"/>
                  <a:pt x="48" y="21"/>
                  <a:pt x="48" y="20"/>
                </a:cubicBezTo>
                <a:cubicBezTo>
                  <a:pt x="50" y="18"/>
                  <a:pt x="52" y="16"/>
                  <a:pt x="54" y="14"/>
                </a:cubicBezTo>
                <a:cubicBezTo>
                  <a:pt x="55" y="13"/>
                  <a:pt x="56" y="11"/>
                  <a:pt x="56" y="9"/>
                </a:cubicBezTo>
                <a:cubicBezTo>
                  <a:pt x="56" y="8"/>
                  <a:pt x="56" y="7"/>
                  <a:pt x="56" y="6"/>
                </a:cubicBezTo>
                <a:cubicBezTo>
                  <a:pt x="55" y="6"/>
                  <a:pt x="55" y="6"/>
                  <a:pt x="55" y="6"/>
                </a:cubicBezTo>
                <a:cubicBezTo>
                  <a:pt x="55" y="6"/>
                  <a:pt x="55" y="6"/>
                  <a:pt x="55" y="6"/>
                </a:cubicBezTo>
                <a:cubicBezTo>
                  <a:pt x="55" y="5"/>
                  <a:pt x="54" y="4"/>
                  <a:pt x="54" y="3"/>
                </a:cubicBezTo>
                <a:cubicBezTo>
                  <a:pt x="52" y="2"/>
                  <a:pt x="51" y="1"/>
                  <a:pt x="49" y="1"/>
                </a:cubicBezTo>
                <a:cubicBezTo>
                  <a:pt x="47" y="0"/>
                  <a:pt x="44" y="1"/>
                  <a:pt x="42" y="3"/>
                </a:cubicBezTo>
                <a:cubicBezTo>
                  <a:pt x="40" y="5"/>
                  <a:pt x="38" y="7"/>
                  <a:pt x="36" y="10"/>
                </a:cubicBezTo>
                <a:cubicBezTo>
                  <a:pt x="36" y="10"/>
                  <a:pt x="35" y="11"/>
                  <a:pt x="35" y="11"/>
                </a:cubicBezTo>
                <a:cubicBezTo>
                  <a:pt x="33" y="13"/>
                  <a:pt x="31" y="15"/>
                  <a:pt x="30" y="17"/>
                </a:cubicBezTo>
                <a:cubicBezTo>
                  <a:pt x="29" y="18"/>
                  <a:pt x="29" y="18"/>
                  <a:pt x="29" y="18"/>
                </a:cubicBezTo>
                <a:cubicBezTo>
                  <a:pt x="29" y="18"/>
                  <a:pt x="29" y="18"/>
                  <a:pt x="29" y="18"/>
                </a:cubicBezTo>
                <a:cubicBezTo>
                  <a:pt x="28" y="20"/>
                  <a:pt x="27" y="21"/>
                  <a:pt x="26" y="23"/>
                </a:cubicBezTo>
                <a:cubicBezTo>
                  <a:pt x="25" y="23"/>
                  <a:pt x="25" y="23"/>
                  <a:pt x="25" y="23"/>
                </a:cubicBezTo>
                <a:cubicBezTo>
                  <a:pt x="25" y="23"/>
                  <a:pt x="25" y="23"/>
                  <a:pt x="25" y="23"/>
                </a:cubicBezTo>
                <a:cubicBezTo>
                  <a:pt x="19" y="33"/>
                  <a:pt x="14" y="43"/>
                  <a:pt x="9" y="53"/>
                </a:cubicBezTo>
                <a:cubicBezTo>
                  <a:pt x="9" y="53"/>
                  <a:pt x="9" y="53"/>
                  <a:pt x="9" y="53"/>
                </a:cubicBezTo>
                <a:cubicBezTo>
                  <a:pt x="9" y="53"/>
                  <a:pt x="9" y="53"/>
                  <a:pt x="9" y="53"/>
                </a:cubicBezTo>
                <a:cubicBezTo>
                  <a:pt x="9" y="55"/>
                  <a:pt x="8" y="57"/>
                  <a:pt x="7" y="59"/>
                </a:cubicBezTo>
                <a:cubicBezTo>
                  <a:pt x="7" y="59"/>
                  <a:pt x="7" y="60"/>
                  <a:pt x="7" y="60"/>
                </a:cubicBezTo>
                <a:cubicBezTo>
                  <a:pt x="6" y="62"/>
                  <a:pt x="6" y="64"/>
                  <a:pt x="5" y="65"/>
                </a:cubicBezTo>
                <a:cubicBezTo>
                  <a:pt x="5" y="66"/>
                  <a:pt x="5" y="66"/>
                  <a:pt x="5" y="67"/>
                </a:cubicBezTo>
                <a:cubicBezTo>
                  <a:pt x="4" y="69"/>
                  <a:pt x="4" y="70"/>
                  <a:pt x="4" y="72"/>
                </a:cubicBezTo>
                <a:cubicBezTo>
                  <a:pt x="3" y="73"/>
                  <a:pt x="3" y="73"/>
                  <a:pt x="3" y="74"/>
                </a:cubicBezTo>
                <a:cubicBezTo>
                  <a:pt x="3" y="75"/>
                  <a:pt x="3" y="77"/>
                  <a:pt x="2" y="78"/>
                </a:cubicBezTo>
                <a:cubicBezTo>
                  <a:pt x="2" y="79"/>
                  <a:pt x="2" y="80"/>
                  <a:pt x="2" y="81"/>
                </a:cubicBezTo>
                <a:cubicBezTo>
                  <a:pt x="2" y="82"/>
                  <a:pt x="1" y="84"/>
                  <a:pt x="1" y="85"/>
                </a:cubicBezTo>
                <a:cubicBezTo>
                  <a:pt x="1" y="86"/>
                  <a:pt x="1" y="87"/>
                  <a:pt x="1" y="89"/>
                </a:cubicBezTo>
                <a:cubicBezTo>
                  <a:pt x="1" y="90"/>
                  <a:pt x="0" y="91"/>
                  <a:pt x="0" y="92"/>
                </a:cubicBezTo>
                <a:cubicBezTo>
                  <a:pt x="0" y="93"/>
                  <a:pt x="0" y="95"/>
                  <a:pt x="0" y="96"/>
                </a:cubicBezTo>
                <a:cubicBezTo>
                  <a:pt x="0" y="97"/>
                  <a:pt x="0" y="98"/>
                  <a:pt x="0" y="99"/>
                </a:cubicBezTo>
                <a:cubicBezTo>
                  <a:pt x="0" y="101"/>
                  <a:pt x="0" y="103"/>
                  <a:pt x="0" y="106"/>
                </a:cubicBezTo>
                <a:cubicBezTo>
                  <a:pt x="0" y="106"/>
                  <a:pt x="0" y="106"/>
                  <a:pt x="0" y="106"/>
                </a:cubicBezTo>
                <a:cubicBezTo>
                  <a:pt x="0" y="106"/>
                  <a:pt x="0" y="106"/>
                  <a:pt x="0" y="106"/>
                </a:cubicBezTo>
                <a:cubicBezTo>
                  <a:pt x="0" y="106"/>
                  <a:pt x="0" y="106"/>
                  <a:pt x="0" y="106"/>
                </a:cubicBezTo>
                <a:cubicBezTo>
                  <a:pt x="0" y="108"/>
                  <a:pt x="0" y="111"/>
                  <a:pt x="0" y="113"/>
                </a:cubicBezTo>
                <a:cubicBezTo>
                  <a:pt x="0" y="114"/>
                  <a:pt x="0" y="115"/>
                  <a:pt x="0" y="115"/>
                </a:cubicBezTo>
                <a:cubicBezTo>
                  <a:pt x="0" y="117"/>
                  <a:pt x="0" y="118"/>
                  <a:pt x="0" y="120"/>
                </a:cubicBezTo>
                <a:cubicBezTo>
                  <a:pt x="0" y="121"/>
                  <a:pt x="1" y="122"/>
                  <a:pt x="1" y="123"/>
                </a:cubicBezTo>
                <a:cubicBezTo>
                  <a:pt x="1" y="124"/>
                  <a:pt x="1" y="125"/>
                  <a:pt x="1" y="127"/>
                </a:cubicBezTo>
                <a:cubicBezTo>
                  <a:pt x="1" y="128"/>
                  <a:pt x="2" y="129"/>
                  <a:pt x="2" y="130"/>
                </a:cubicBezTo>
                <a:cubicBezTo>
                  <a:pt x="2" y="131"/>
                  <a:pt x="2" y="132"/>
                  <a:pt x="2" y="133"/>
                </a:cubicBezTo>
                <a:cubicBezTo>
                  <a:pt x="3" y="135"/>
                  <a:pt x="3" y="136"/>
                  <a:pt x="3" y="138"/>
                </a:cubicBezTo>
                <a:cubicBezTo>
                  <a:pt x="3" y="138"/>
                  <a:pt x="3" y="139"/>
                  <a:pt x="4" y="140"/>
                </a:cubicBezTo>
                <a:cubicBezTo>
                  <a:pt x="4" y="141"/>
                  <a:pt x="4" y="143"/>
                  <a:pt x="5" y="145"/>
                </a:cubicBezTo>
                <a:cubicBezTo>
                  <a:pt x="5" y="145"/>
                  <a:pt x="5" y="146"/>
                  <a:pt x="5" y="146"/>
                </a:cubicBezTo>
                <a:cubicBezTo>
                  <a:pt x="6" y="148"/>
                  <a:pt x="6" y="150"/>
                  <a:pt x="7" y="152"/>
                </a:cubicBezTo>
                <a:cubicBezTo>
                  <a:pt x="7" y="152"/>
                  <a:pt x="7" y="152"/>
                  <a:pt x="7" y="152"/>
                </a:cubicBezTo>
                <a:cubicBezTo>
                  <a:pt x="8" y="154"/>
                  <a:pt x="9" y="156"/>
                  <a:pt x="9" y="158"/>
                </a:cubicBezTo>
                <a:cubicBezTo>
                  <a:pt x="9" y="158"/>
                  <a:pt x="9" y="158"/>
                  <a:pt x="9" y="158"/>
                </a:cubicBezTo>
                <a:cubicBezTo>
                  <a:pt x="9" y="158"/>
                  <a:pt x="9" y="158"/>
                  <a:pt x="9" y="158"/>
                </a:cubicBezTo>
                <a:cubicBezTo>
                  <a:pt x="14" y="169"/>
                  <a:pt x="19" y="179"/>
                  <a:pt x="25" y="188"/>
                </a:cubicBezTo>
                <a:cubicBezTo>
                  <a:pt x="25" y="188"/>
                  <a:pt x="25" y="188"/>
                  <a:pt x="25" y="188"/>
                </a:cubicBezTo>
                <a:cubicBezTo>
                  <a:pt x="25" y="188"/>
                  <a:pt x="25" y="189"/>
                  <a:pt x="26" y="189"/>
                </a:cubicBezTo>
                <a:cubicBezTo>
                  <a:pt x="27" y="190"/>
                  <a:pt x="28" y="192"/>
                  <a:pt x="29" y="193"/>
                </a:cubicBezTo>
                <a:cubicBezTo>
                  <a:pt x="29" y="193"/>
                  <a:pt x="29" y="194"/>
                  <a:pt x="29" y="194"/>
                </a:cubicBezTo>
                <a:cubicBezTo>
                  <a:pt x="29" y="194"/>
                  <a:pt x="29" y="194"/>
                  <a:pt x="30" y="194"/>
                </a:cubicBezTo>
                <a:cubicBezTo>
                  <a:pt x="31" y="196"/>
                  <a:pt x="33" y="198"/>
                  <a:pt x="35" y="201"/>
                </a:cubicBezTo>
                <a:cubicBezTo>
                  <a:pt x="35" y="201"/>
                  <a:pt x="36" y="201"/>
                  <a:pt x="36" y="202"/>
                </a:cubicBezTo>
                <a:cubicBezTo>
                  <a:pt x="38" y="204"/>
                  <a:pt x="40" y="206"/>
                  <a:pt x="42" y="209"/>
                </a:cubicBezTo>
                <a:cubicBezTo>
                  <a:pt x="44" y="211"/>
                  <a:pt x="47" y="211"/>
                  <a:pt x="49" y="211"/>
                </a:cubicBezTo>
                <a:cubicBezTo>
                  <a:pt x="51" y="211"/>
                  <a:pt x="52" y="210"/>
                  <a:pt x="54" y="209"/>
                </a:cubicBezTo>
                <a:cubicBezTo>
                  <a:pt x="54" y="208"/>
                  <a:pt x="55" y="207"/>
                  <a:pt x="55" y="206"/>
                </a:cubicBezTo>
                <a:cubicBezTo>
                  <a:pt x="55" y="206"/>
                  <a:pt x="55" y="206"/>
                  <a:pt x="55" y="206"/>
                </a:cubicBezTo>
                <a:cubicBezTo>
                  <a:pt x="55" y="206"/>
                  <a:pt x="55" y="206"/>
                  <a:pt x="56" y="205"/>
                </a:cubicBezTo>
                <a:cubicBezTo>
                  <a:pt x="56" y="205"/>
                  <a:pt x="56" y="204"/>
                  <a:pt x="56" y="203"/>
                </a:cubicBezTo>
                <a:cubicBezTo>
                  <a:pt x="56" y="201"/>
                  <a:pt x="55" y="199"/>
                  <a:pt x="54" y="197"/>
                </a:cubicBezTo>
                <a:cubicBezTo>
                  <a:pt x="52" y="195"/>
                  <a:pt x="50" y="193"/>
                  <a:pt x="48" y="191"/>
                </a:cubicBezTo>
                <a:close/>
                <a:moveTo>
                  <a:pt x="207" y="60"/>
                </a:moveTo>
                <a:cubicBezTo>
                  <a:pt x="158" y="60"/>
                  <a:pt x="158" y="60"/>
                  <a:pt x="158" y="60"/>
                </a:cubicBezTo>
                <a:cubicBezTo>
                  <a:pt x="147" y="60"/>
                  <a:pt x="138" y="69"/>
                  <a:pt x="138" y="80"/>
                </a:cubicBezTo>
                <a:cubicBezTo>
                  <a:pt x="138" y="439"/>
                  <a:pt x="138" y="439"/>
                  <a:pt x="138" y="439"/>
                </a:cubicBezTo>
                <a:cubicBezTo>
                  <a:pt x="138" y="443"/>
                  <a:pt x="142" y="447"/>
                  <a:pt x="146" y="447"/>
                </a:cubicBezTo>
                <a:cubicBezTo>
                  <a:pt x="151" y="447"/>
                  <a:pt x="154" y="443"/>
                  <a:pt x="154" y="439"/>
                </a:cubicBezTo>
                <a:cubicBezTo>
                  <a:pt x="154" y="420"/>
                  <a:pt x="154" y="420"/>
                  <a:pt x="154" y="420"/>
                </a:cubicBezTo>
                <a:cubicBezTo>
                  <a:pt x="211" y="363"/>
                  <a:pt x="211" y="363"/>
                  <a:pt x="211" y="363"/>
                </a:cubicBezTo>
                <a:cubicBezTo>
                  <a:pt x="211" y="439"/>
                  <a:pt x="211" y="439"/>
                  <a:pt x="211" y="439"/>
                </a:cubicBezTo>
                <a:cubicBezTo>
                  <a:pt x="211" y="443"/>
                  <a:pt x="215" y="447"/>
                  <a:pt x="219" y="447"/>
                </a:cubicBezTo>
                <a:cubicBezTo>
                  <a:pt x="223" y="447"/>
                  <a:pt x="227" y="443"/>
                  <a:pt x="227" y="439"/>
                </a:cubicBezTo>
                <a:cubicBezTo>
                  <a:pt x="227" y="80"/>
                  <a:pt x="227" y="80"/>
                  <a:pt x="227" y="80"/>
                </a:cubicBezTo>
                <a:cubicBezTo>
                  <a:pt x="227" y="69"/>
                  <a:pt x="218" y="60"/>
                  <a:pt x="207" y="60"/>
                </a:cubicBezTo>
                <a:close/>
                <a:moveTo>
                  <a:pt x="154" y="80"/>
                </a:moveTo>
                <a:cubicBezTo>
                  <a:pt x="154" y="78"/>
                  <a:pt x="156" y="76"/>
                  <a:pt x="158" y="76"/>
                </a:cubicBezTo>
                <a:cubicBezTo>
                  <a:pt x="198" y="76"/>
                  <a:pt x="198" y="76"/>
                  <a:pt x="198" y="76"/>
                </a:cubicBezTo>
                <a:cubicBezTo>
                  <a:pt x="154" y="120"/>
                  <a:pt x="154" y="120"/>
                  <a:pt x="154" y="120"/>
                </a:cubicBezTo>
                <a:lnTo>
                  <a:pt x="154" y="80"/>
                </a:lnTo>
                <a:close/>
                <a:moveTo>
                  <a:pt x="154" y="155"/>
                </a:moveTo>
                <a:cubicBezTo>
                  <a:pt x="207" y="207"/>
                  <a:pt x="207" y="207"/>
                  <a:pt x="207" y="207"/>
                </a:cubicBezTo>
                <a:cubicBezTo>
                  <a:pt x="154" y="260"/>
                  <a:pt x="154" y="260"/>
                  <a:pt x="154" y="260"/>
                </a:cubicBezTo>
                <a:lnTo>
                  <a:pt x="154" y="155"/>
                </a:lnTo>
                <a:close/>
                <a:moveTo>
                  <a:pt x="154" y="397"/>
                </a:moveTo>
                <a:cubicBezTo>
                  <a:pt x="154" y="294"/>
                  <a:pt x="154" y="294"/>
                  <a:pt x="154" y="294"/>
                </a:cubicBezTo>
                <a:cubicBezTo>
                  <a:pt x="206" y="346"/>
                  <a:pt x="206" y="346"/>
                  <a:pt x="206" y="346"/>
                </a:cubicBezTo>
                <a:lnTo>
                  <a:pt x="154" y="397"/>
                </a:lnTo>
                <a:close/>
                <a:moveTo>
                  <a:pt x="211" y="328"/>
                </a:moveTo>
                <a:cubicBezTo>
                  <a:pt x="160" y="277"/>
                  <a:pt x="160" y="277"/>
                  <a:pt x="160" y="277"/>
                </a:cubicBezTo>
                <a:cubicBezTo>
                  <a:pt x="211" y="226"/>
                  <a:pt x="211" y="226"/>
                  <a:pt x="211" y="226"/>
                </a:cubicBezTo>
                <a:lnTo>
                  <a:pt x="211" y="328"/>
                </a:lnTo>
                <a:close/>
                <a:moveTo>
                  <a:pt x="211" y="189"/>
                </a:moveTo>
                <a:cubicBezTo>
                  <a:pt x="159" y="137"/>
                  <a:pt x="159" y="137"/>
                  <a:pt x="159" y="137"/>
                </a:cubicBezTo>
                <a:cubicBezTo>
                  <a:pt x="211" y="86"/>
                  <a:pt x="211" y="86"/>
                  <a:pt x="211" y="86"/>
                </a:cubicBezTo>
                <a:lnTo>
                  <a:pt x="211" y="189"/>
                </a:lnTo>
                <a:close/>
                <a:moveTo>
                  <a:pt x="107" y="58"/>
                </a:moveTo>
                <a:cubicBezTo>
                  <a:pt x="103" y="58"/>
                  <a:pt x="99" y="62"/>
                  <a:pt x="99" y="66"/>
                </a:cubicBezTo>
                <a:cubicBezTo>
                  <a:pt x="99" y="144"/>
                  <a:pt x="99" y="144"/>
                  <a:pt x="99" y="144"/>
                </a:cubicBezTo>
                <a:cubicBezTo>
                  <a:pt x="99" y="148"/>
                  <a:pt x="103" y="152"/>
                  <a:pt x="107" y="152"/>
                </a:cubicBezTo>
                <a:cubicBezTo>
                  <a:pt x="111" y="152"/>
                  <a:pt x="115" y="148"/>
                  <a:pt x="115" y="144"/>
                </a:cubicBezTo>
                <a:cubicBezTo>
                  <a:pt x="115" y="66"/>
                  <a:pt x="115" y="66"/>
                  <a:pt x="115" y="66"/>
                </a:cubicBezTo>
                <a:cubicBezTo>
                  <a:pt x="115" y="62"/>
                  <a:pt x="111" y="58"/>
                  <a:pt x="107" y="58"/>
                </a:cubicBezTo>
                <a:close/>
                <a:moveTo>
                  <a:pt x="320" y="28"/>
                </a:moveTo>
                <a:cubicBezTo>
                  <a:pt x="322" y="29"/>
                  <a:pt x="323" y="31"/>
                  <a:pt x="324" y="33"/>
                </a:cubicBezTo>
                <a:cubicBezTo>
                  <a:pt x="327" y="36"/>
                  <a:pt x="332" y="37"/>
                  <a:pt x="335" y="35"/>
                </a:cubicBezTo>
                <a:cubicBezTo>
                  <a:pt x="339" y="32"/>
                  <a:pt x="340" y="27"/>
                  <a:pt x="337" y="23"/>
                </a:cubicBezTo>
                <a:cubicBezTo>
                  <a:pt x="336" y="22"/>
                  <a:pt x="335" y="20"/>
                  <a:pt x="333" y="18"/>
                </a:cubicBezTo>
                <a:cubicBezTo>
                  <a:pt x="329" y="13"/>
                  <a:pt x="325" y="8"/>
                  <a:pt x="320" y="3"/>
                </a:cubicBezTo>
                <a:cubicBezTo>
                  <a:pt x="317" y="0"/>
                  <a:pt x="312" y="0"/>
                  <a:pt x="309" y="3"/>
                </a:cubicBezTo>
                <a:cubicBezTo>
                  <a:pt x="307" y="4"/>
                  <a:pt x="306" y="7"/>
                  <a:pt x="306" y="9"/>
                </a:cubicBezTo>
                <a:cubicBezTo>
                  <a:pt x="306" y="11"/>
                  <a:pt x="307" y="13"/>
                  <a:pt x="309" y="14"/>
                </a:cubicBezTo>
                <a:cubicBezTo>
                  <a:pt x="313" y="18"/>
                  <a:pt x="317" y="23"/>
                  <a:pt x="320" y="28"/>
                </a:cubicBezTo>
                <a:close/>
                <a:moveTo>
                  <a:pt x="257" y="59"/>
                </a:moveTo>
                <a:cubicBezTo>
                  <a:pt x="252" y="59"/>
                  <a:pt x="249" y="63"/>
                  <a:pt x="249" y="67"/>
                </a:cubicBezTo>
                <a:cubicBezTo>
                  <a:pt x="249" y="145"/>
                  <a:pt x="249" y="145"/>
                  <a:pt x="249" y="145"/>
                </a:cubicBezTo>
                <a:cubicBezTo>
                  <a:pt x="249" y="149"/>
                  <a:pt x="252" y="153"/>
                  <a:pt x="257" y="153"/>
                </a:cubicBezTo>
                <a:cubicBezTo>
                  <a:pt x="261" y="153"/>
                  <a:pt x="265" y="149"/>
                  <a:pt x="265" y="145"/>
                </a:cubicBezTo>
                <a:cubicBezTo>
                  <a:pt x="265" y="67"/>
                  <a:pt x="265" y="67"/>
                  <a:pt x="265" y="67"/>
                </a:cubicBezTo>
                <a:cubicBezTo>
                  <a:pt x="265" y="63"/>
                  <a:pt x="261" y="59"/>
                  <a:pt x="257" y="59"/>
                </a:cubicBezTo>
                <a:close/>
                <a:moveTo>
                  <a:pt x="291" y="32"/>
                </a:moveTo>
                <a:cubicBezTo>
                  <a:pt x="288" y="29"/>
                  <a:pt x="283" y="29"/>
                  <a:pt x="279" y="32"/>
                </a:cubicBezTo>
                <a:cubicBezTo>
                  <a:pt x="278" y="34"/>
                  <a:pt x="277" y="36"/>
                  <a:pt x="277" y="38"/>
                </a:cubicBezTo>
                <a:cubicBezTo>
                  <a:pt x="277" y="40"/>
                  <a:pt x="278" y="42"/>
                  <a:pt x="279" y="44"/>
                </a:cubicBezTo>
                <a:cubicBezTo>
                  <a:pt x="297" y="61"/>
                  <a:pt x="305" y="83"/>
                  <a:pt x="305" y="106"/>
                </a:cubicBezTo>
                <a:cubicBezTo>
                  <a:pt x="305" y="128"/>
                  <a:pt x="297" y="151"/>
                  <a:pt x="279" y="168"/>
                </a:cubicBezTo>
                <a:cubicBezTo>
                  <a:pt x="279" y="168"/>
                  <a:pt x="279" y="168"/>
                  <a:pt x="279" y="168"/>
                </a:cubicBezTo>
                <a:cubicBezTo>
                  <a:pt x="276" y="171"/>
                  <a:pt x="276" y="176"/>
                  <a:pt x="279" y="179"/>
                </a:cubicBezTo>
                <a:cubicBezTo>
                  <a:pt x="283" y="182"/>
                  <a:pt x="288" y="182"/>
                  <a:pt x="291" y="179"/>
                </a:cubicBezTo>
                <a:cubicBezTo>
                  <a:pt x="311" y="159"/>
                  <a:pt x="321" y="132"/>
                  <a:pt x="321" y="106"/>
                </a:cubicBezTo>
                <a:cubicBezTo>
                  <a:pt x="321" y="79"/>
                  <a:pt x="311" y="53"/>
                  <a:pt x="291" y="32"/>
                </a:cubicBezTo>
                <a:close/>
                <a:moveTo>
                  <a:pt x="353" y="53"/>
                </a:moveTo>
                <a:cubicBezTo>
                  <a:pt x="351" y="49"/>
                  <a:pt x="347" y="47"/>
                  <a:pt x="343" y="49"/>
                </a:cubicBezTo>
                <a:cubicBezTo>
                  <a:pt x="338" y="50"/>
                  <a:pt x="336" y="55"/>
                  <a:pt x="338" y="59"/>
                </a:cubicBezTo>
                <a:cubicBezTo>
                  <a:pt x="344" y="74"/>
                  <a:pt x="347" y="90"/>
                  <a:pt x="347" y="106"/>
                </a:cubicBezTo>
                <a:cubicBezTo>
                  <a:pt x="347" y="140"/>
                  <a:pt x="333" y="173"/>
                  <a:pt x="309" y="197"/>
                </a:cubicBezTo>
                <a:cubicBezTo>
                  <a:pt x="307" y="199"/>
                  <a:pt x="306" y="201"/>
                  <a:pt x="306" y="203"/>
                </a:cubicBezTo>
                <a:cubicBezTo>
                  <a:pt x="306" y="205"/>
                  <a:pt x="307" y="207"/>
                  <a:pt x="309" y="209"/>
                </a:cubicBezTo>
                <a:cubicBezTo>
                  <a:pt x="312" y="212"/>
                  <a:pt x="317" y="212"/>
                  <a:pt x="320" y="209"/>
                </a:cubicBezTo>
                <a:cubicBezTo>
                  <a:pt x="348" y="181"/>
                  <a:pt x="363" y="145"/>
                  <a:pt x="363" y="106"/>
                </a:cubicBezTo>
                <a:cubicBezTo>
                  <a:pt x="363" y="88"/>
                  <a:pt x="359" y="70"/>
                  <a:pt x="353" y="53"/>
                </a:cubicBezTo>
                <a:close/>
              </a:path>
            </a:pathLst>
          </a:custGeom>
          <a:solidFill>
            <a:srgbClr val="433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3"/>
          <p:cNvSpPr>
            <a:spLocks noChangeAspect="1" noEditPoints="1"/>
          </p:cNvSpPr>
          <p:nvPr/>
        </p:nvSpPr>
        <p:spPr bwMode="auto">
          <a:xfrm>
            <a:off x="7147831" y="4699066"/>
            <a:ext cx="696402" cy="857110"/>
          </a:xfrm>
          <a:custGeom>
            <a:avLst/>
            <a:gdLst>
              <a:gd name="T0" fmla="*/ 72 w 363"/>
              <a:gd name="T1" fmla="*/ 32 h 447"/>
              <a:gd name="T2" fmla="*/ 83 w 363"/>
              <a:gd name="T3" fmla="*/ 179 h 447"/>
              <a:gd name="T4" fmla="*/ 57 w 363"/>
              <a:gd name="T5" fmla="*/ 106 h 447"/>
              <a:gd name="T6" fmla="*/ 47 w 363"/>
              <a:gd name="T7" fmla="*/ 190 h 447"/>
              <a:gd name="T8" fmla="*/ 24 w 363"/>
              <a:gd name="T9" fmla="*/ 152 h 447"/>
              <a:gd name="T10" fmla="*/ 20 w 363"/>
              <a:gd name="T11" fmla="*/ 140 h 447"/>
              <a:gd name="T12" fmla="*/ 17 w 363"/>
              <a:gd name="T13" fmla="*/ 127 h 447"/>
              <a:gd name="T14" fmla="*/ 16 w 363"/>
              <a:gd name="T15" fmla="*/ 114 h 447"/>
              <a:gd name="T16" fmla="*/ 16 w 363"/>
              <a:gd name="T17" fmla="*/ 106 h 447"/>
              <a:gd name="T18" fmla="*/ 17 w 363"/>
              <a:gd name="T19" fmla="*/ 91 h 447"/>
              <a:gd name="T20" fmla="*/ 19 w 363"/>
              <a:gd name="T21" fmla="*/ 78 h 447"/>
              <a:gd name="T22" fmla="*/ 22 w 363"/>
              <a:gd name="T23" fmla="*/ 65 h 447"/>
              <a:gd name="T24" fmla="*/ 42 w 363"/>
              <a:gd name="T25" fmla="*/ 28 h 447"/>
              <a:gd name="T26" fmla="*/ 54 w 363"/>
              <a:gd name="T27" fmla="*/ 14 h 447"/>
              <a:gd name="T28" fmla="*/ 55 w 363"/>
              <a:gd name="T29" fmla="*/ 6 h 447"/>
              <a:gd name="T30" fmla="*/ 36 w 363"/>
              <a:gd name="T31" fmla="*/ 10 h 447"/>
              <a:gd name="T32" fmla="*/ 29 w 363"/>
              <a:gd name="T33" fmla="*/ 18 h 447"/>
              <a:gd name="T34" fmla="*/ 9 w 363"/>
              <a:gd name="T35" fmla="*/ 53 h 447"/>
              <a:gd name="T36" fmla="*/ 7 w 363"/>
              <a:gd name="T37" fmla="*/ 60 h 447"/>
              <a:gd name="T38" fmla="*/ 3 w 363"/>
              <a:gd name="T39" fmla="*/ 74 h 447"/>
              <a:gd name="T40" fmla="*/ 1 w 363"/>
              <a:gd name="T41" fmla="*/ 89 h 447"/>
              <a:gd name="T42" fmla="*/ 0 w 363"/>
              <a:gd name="T43" fmla="*/ 106 h 447"/>
              <a:gd name="T44" fmla="*/ 0 w 363"/>
              <a:gd name="T45" fmla="*/ 113 h 447"/>
              <a:gd name="T46" fmla="*/ 1 w 363"/>
              <a:gd name="T47" fmla="*/ 127 h 447"/>
              <a:gd name="T48" fmla="*/ 4 w 363"/>
              <a:gd name="T49" fmla="*/ 140 h 447"/>
              <a:gd name="T50" fmla="*/ 7 w 363"/>
              <a:gd name="T51" fmla="*/ 152 h 447"/>
              <a:gd name="T52" fmla="*/ 25 w 363"/>
              <a:gd name="T53" fmla="*/ 188 h 447"/>
              <a:gd name="T54" fmla="*/ 29 w 363"/>
              <a:gd name="T55" fmla="*/ 194 h 447"/>
              <a:gd name="T56" fmla="*/ 42 w 363"/>
              <a:gd name="T57" fmla="*/ 209 h 447"/>
              <a:gd name="T58" fmla="*/ 55 w 363"/>
              <a:gd name="T59" fmla="*/ 206 h 447"/>
              <a:gd name="T60" fmla="*/ 48 w 363"/>
              <a:gd name="T61" fmla="*/ 191 h 447"/>
              <a:gd name="T62" fmla="*/ 138 w 363"/>
              <a:gd name="T63" fmla="*/ 439 h 447"/>
              <a:gd name="T64" fmla="*/ 211 w 363"/>
              <a:gd name="T65" fmla="*/ 363 h 447"/>
              <a:gd name="T66" fmla="*/ 227 w 363"/>
              <a:gd name="T67" fmla="*/ 80 h 447"/>
              <a:gd name="T68" fmla="*/ 198 w 363"/>
              <a:gd name="T69" fmla="*/ 76 h 447"/>
              <a:gd name="T70" fmla="*/ 207 w 363"/>
              <a:gd name="T71" fmla="*/ 207 h 447"/>
              <a:gd name="T72" fmla="*/ 154 w 363"/>
              <a:gd name="T73" fmla="*/ 294 h 447"/>
              <a:gd name="T74" fmla="*/ 160 w 363"/>
              <a:gd name="T75" fmla="*/ 277 h 447"/>
              <a:gd name="T76" fmla="*/ 159 w 363"/>
              <a:gd name="T77" fmla="*/ 137 h 447"/>
              <a:gd name="T78" fmla="*/ 99 w 363"/>
              <a:gd name="T79" fmla="*/ 66 h 447"/>
              <a:gd name="T80" fmla="*/ 115 w 363"/>
              <a:gd name="T81" fmla="*/ 66 h 447"/>
              <a:gd name="T82" fmla="*/ 335 w 363"/>
              <a:gd name="T83" fmla="*/ 35 h 447"/>
              <a:gd name="T84" fmla="*/ 309 w 363"/>
              <a:gd name="T85" fmla="*/ 3 h 447"/>
              <a:gd name="T86" fmla="*/ 257 w 363"/>
              <a:gd name="T87" fmla="*/ 59 h 447"/>
              <a:gd name="T88" fmla="*/ 265 w 363"/>
              <a:gd name="T89" fmla="*/ 145 h 447"/>
              <a:gd name="T90" fmla="*/ 279 w 363"/>
              <a:gd name="T91" fmla="*/ 32 h 447"/>
              <a:gd name="T92" fmla="*/ 279 w 363"/>
              <a:gd name="T93" fmla="*/ 168 h 447"/>
              <a:gd name="T94" fmla="*/ 321 w 363"/>
              <a:gd name="T95" fmla="*/ 106 h 447"/>
              <a:gd name="T96" fmla="*/ 338 w 363"/>
              <a:gd name="T97" fmla="*/ 59 h 447"/>
              <a:gd name="T98" fmla="*/ 309 w 363"/>
              <a:gd name="T99" fmla="*/ 209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3" h="447">
                <a:moveTo>
                  <a:pt x="85" y="38"/>
                </a:moveTo>
                <a:cubicBezTo>
                  <a:pt x="85" y="38"/>
                  <a:pt x="85" y="38"/>
                  <a:pt x="85" y="38"/>
                </a:cubicBezTo>
                <a:cubicBezTo>
                  <a:pt x="85" y="36"/>
                  <a:pt x="84" y="34"/>
                  <a:pt x="83" y="32"/>
                </a:cubicBezTo>
                <a:cubicBezTo>
                  <a:pt x="80" y="29"/>
                  <a:pt x="75" y="29"/>
                  <a:pt x="72" y="32"/>
                </a:cubicBezTo>
                <a:cubicBezTo>
                  <a:pt x="51" y="53"/>
                  <a:pt x="41" y="79"/>
                  <a:pt x="41" y="106"/>
                </a:cubicBezTo>
                <a:cubicBezTo>
                  <a:pt x="41" y="106"/>
                  <a:pt x="41" y="106"/>
                  <a:pt x="41" y="106"/>
                </a:cubicBezTo>
                <a:cubicBezTo>
                  <a:pt x="41" y="132"/>
                  <a:pt x="51" y="159"/>
                  <a:pt x="72" y="179"/>
                </a:cubicBezTo>
                <a:cubicBezTo>
                  <a:pt x="75" y="182"/>
                  <a:pt x="80" y="182"/>
                  <a:pt x="83" y="179"/>
                </a:cubicBezTo>
                <a:cubicBezTo>
                  <a:pt x="84" y="178"/>
                  <a:pt x="85" y="176"/>
                  <a:pt x="85" y="174"/>
                </a:cubicBezTo>
                <a:cubicBezTo>
                  <a:pt x="85" y="174"/>
                  <a:pt x="85" y="174"/>
                  <a:pt x="85" y="174"/>
                </a:cubicBezTo>
                <a:cubicBezTo>
                  <a:pt x="85" y="172"/>
                  <a:pt x="84" y="169"/>
                  <a:pt x="83" y="168"/>
                </a:cubicBezTo>
                <a:cubicBezTo>
                  <a:pt x="66" y="151"/>
                  <a:pt x="57" y="128"/>
                  <a:pt x="57" y="106"/>
                </a:cubicBezTo>
                <a:cubicBezTo>
                  <a:pt x="57" y="83"/>
                  <a:pt x="66" y="61"/>
                  <a:pt x="83" y="44"/>
                </a:cubicBezTo>
                <a:cubicBezTo>
                  <a:pt x="84" y="42"/>
                  <a:pt x="85" y="40"/>
                  <a:pt x="85" y="38"/>
                </a:cubicBezTo>
                <a:close/>
                <a:moveTo>
                  <a:pt x="48" y="191"/>
                </a:moveTo>
                <a:cubicBezTo>
                  <a:pt x="48" y="191"/>
                  <a:pt x="47" y="191"/>
                  <a:pt x="47" y="190"/>
                </a:cubicBezTo>
                <a:cubicBezTo>
                  <a:pt x="45" y="188"/>
                  <a:pt x="44" y="186"/>
                  <a:pt x="42" y="184"/>
                </a:cubicBezTo>
                <a:cubicBezTo>
                  <a:pt x="42" y="184"/>
                  <a:pt x="42" y="184"/>
                  <a:pt x="42" y="184"/>
                </a:cubicBezTo>
                <a:cubicBezTo>
                  <a:pt x="41" y="182"/>
                  <a:pt x="40" y="181"/>
                  <a:pt x="39" y="180"/>
                </a:cubicBezTo>
                <a:cubicBezTo>
                  <a:pt x="33" y="171"/>
                  <a:pt x="28" y="162"/>
                  <a:pt x="24" y="152"/>
                </a:cubicBezTo>
                <a:cubicBezTo>
                  <a:pt x="24" y="151"/>
                  <a:pt x="23" y="149"/>
                  <a:pt x="23" y="148"/>
                </a:cubicBezTo>
                <a:cubicBezTo>
                  <a:pt x="22" y="147"/>
                  <a:pt x="22" y="147"/>
                  <a:pt x="22" y="146"/>
                </a:cubicBezTo>
                <a:cubicBezTo>
                  <a:pt x="22" y="145"/>
                  <a:pt x="21" y="143"/>
                  <a:pt x="21" y="142"/>
                </a:cubicBezTo>
                <a:cubicBezTo>
                  <a:pt x="21" y="141"/>
                  <a:pt x="20" y="141"/>
                  <a:pt x="20" y="140"/>
                </a:cubicBezTo>
                <a:cubicBezTo>
                  <a:pt x="20" y="139"/>
                  <a:pt x="20" y="137"/>
                  <a:pt x="19" y="136"/>
                </a:cubicBezTo>
                <a:cubicBezTo>
                  <a:pt x="19" y="135"/>
                  <a:pt x="19" y="135"/>
                  <a:pt x="19" y="134"/>
                </a:cubicBezTo>
                <a:cubicBezTo>
                  <a:pt x="18" y="133"/>
                  <a:pt x="18" y="131"/>
                  <a:pt x="18" y="130"/>
                </a:cubicBezTo>
                <a:cubicBezTo>
                  <a:pt x="18" y="129"/>
                  <a:pt x="18" y="128"/>
                  <a:pt x="17" y="127"/>
                </a:cubicBezTo>
                <a:cubicBezTo>
                  <a:pt x="17" y="126"/>
                  <a:pt x="17" y="125"/>
                  <a:pt x="17" y="124"/>
                </a:cubicBezTo>
                <a:cubicBezTo>
                  <a:pt x="17" y="123"/>
                  <a:pt x="17" y="122"/>
                  <a:pt x="17" y="121"/>
                </a:cubicBezTo>
                <a:cubicBezTo>
                  <a:pt x="16" y="120"/>
                  <a:pt x="16" y="119"/>
                  <a:pt x="16" y="118"/>
                </a:cubicBezTo>
                <a:cubicBezTo>
                  <a:pt x="16" y="117"/>
                  <a:pt x="16" y="116"/>
                  <a:pt x="16" y="114"/>
                </a:cubicBezTo>
                <a:cubicBezTo>
                  <a:pt x="16" y="113"/>
                  <a:pt x="16" y="113"/>
                  <a:pt x="16" y="112"/>
                </a:cubicBezTo>
                <a:cubicBezTo>
                  <a:pt x="16" y="110"/>
                  <a:pt x="16" y="108"/>
                  <a:pt x="16" y="106"/>
                </a:cubicBezTo>
                <a:cubicBezTo>
                  <a:pt x="16" y="106"/>
                  <a:pt x="16" y="106"/>
                  <a:pt x="16" y="106"/>
                </a:cubicBezTo>
                <a:cubicBezTo>
                  <a:pt x="16" y="106"/>
                  <a:pt x="16" y="106"/>
                  <a:pt x="16" y="106"/>
                </a:cubicBezTo>
                <a:cubicBezTo>
                  <a:pt x="16" y="104"/>
                  <a:pt x="16" y="102"/>
                  <a:pt x="16" y="100"/>
                </a:cubicBezTo>
                <a:cubicBezTo>
                  <a:pt x="16" y="99"/>
                  <a:pt x="16" y="98"/>
                  <a:pt x="16" y="97"/>
                </a:cubicBezTo>
                <a:cubicBezTo>
                  <a:pt x="16" y="96"/>
                  <a:pt x="16" y="95"/>
                  <a:pt x="16" y="93"/>
                </a:cubicBezTo>
                <a:cubicBezTo>
                  <a:pt x="16" y="92"/>
                  <a:pt x="16" y="92"/>
                  <a:pt x="17" y="91"/>
                </a:cubicBezTo>
                <a:cubicBezTo>
                  <a:pt x="17" y="90"/>
                  <a:pt x="17" y="88"/>
                  <a:pt x="17" y="87"/>
                </a:cubicBezTo>
                <a:cubicBezTo>
                  <a:pt x="17" y="86"/>
                  <a:pt x="17" y="85"/>
                  <a:pt x="17" y="84"/>
                </a:cubicBezTo>
                <a:cubicBezTo>
                  <a:pt x="18" y="83"/>
                  <a:pt x="18" y="82"/>
                  <a:pt x="18" y="81"/>
                </a:cubicBezTo>
                <a:cubicBezTo>
                  <a:pt x="18" y="80"/>
                  <a:pt x="18" y="79"/>
                  <a:pt x="19" y="78"/>
                </a:cubicBezTo>
                <a:cubicBezTo>
                  <a:pt x="19" y="77"/>
                  <a:pt x="19" y="76"/>
                  <a:pt x="19" y="75"/>
                </a:cubicBezTo>
                <a:cubicBezTo>
                  <a:pt x="20" y="74"/>
                  <a:pt x="20" y="73"/>
                  <a:pt x="20" y="71"/>
                </a:cubicBezTo>
                <a:cubicBezTo>
                  <a:pt x="20" y="71"/>
                  <a:pt x="21" y="70"/>
                  <a:pt x="21" y="70"/>
                </a:cubicBezTo>
                <a:cubicBezTo>
                  <a:pt x="21" y="68"/>
                  <a:pt x="22" y="67"/>
                  <a:pt x="22" y="65"/>
                </a:cubicBezTo>
                <a:cubicBezTo>
                  <a:pt x="22" y="65"/>
                  <a:pt x="22" y="65"/>
                  <a:pt x="23" y="64"/>
                </a:cubicBezTo>
                <a:cubicBezTo>
                  <a:pt x="23" y="63"/>
                  <a:pt x="24" y="61"/>
                  <a:pt x="24" y="60"/>
                </a:cubicBezTo>
                <a:cubicBezTo>
                  <a:pt x="28" y="50"/>
                  <a:pt x="33" y="40"/>
                  <a:pt x="39" y="32"/>
                </a:cubicBezTo>
                <a:cubicBezTo>
                  <a:pt x="40" y="30"/>
                  <a:pt x="41" y="29"/>
                  <a:pt x="42" y="28"/>
                </a:cubicBezTo>
                <a:cubicBezTo>
                  <a:pt x="42" y="28"/>
                  <a:pt x="42" y="27"/>
                  <a:pt x="42" y="27"/>
                </a:cubicBezTo>
                <a:cubicBezTo>
                  <a:pt x="44" y="25"/>
                  <a:pt x="45" y="23"/>
                  <a:pt x="47" y="21"/>
                </a:cubicBezTo>
                <a:cubicBezTo>
                  <a:pt x="47" y="21"/>
                  <a:pt x="48" y="21"/>
                  <a:pt x="48" y="20"/>
                </a:cubicBezTo>
                <a:cubicBezTo>
                  <a:pt x="50" y="18"/>
                  <a:pt x="52" y="16"/>
                  <a:pt x="54" y="14"/>
                </a:cubicBezTo>
                <a:cubicBezTo>
                  <a:pt x="55" y="13"/>
                  <a:pt x="56" y="11"/>
                  <a:pt x="56" y="9"/>
                </a:cubicBezTo>
                <a:cubicBezTo>
                  <a:pt x="56" y="8"/>
                  <a:pt x="56" y="7"/>
                  <a:pt x="56" y="6"/>
                </a:cubicBezTo>
                <a:cubicBezTo>
                  <a:pt x="55" y="6"/>
                  <a:pt x="55" y="6"/>
                  <a:pt x="55" y="6"/>
                </a:cubicBezTo>
                <a:cubicBezTo>
                  <a:pt x="55" y="6"/>
                  <a:pt x="55" y="6"/>
                  <a:pt x="55" y="6"/>
                </a:cubicBezTo>
                <a:cubicBezTo>
                  <a:pt x="55" y="5"/>
                  <a:pt x="54" y="4"/>
                  <a:pt x="54" y="3"/>
                </a:cubicBezTo>
                <a:cubicBezTo>
                  <a:pt x="52" y="2"/>
                  <a:pt x="51" y="1"/>
                  <a:pt x="49" y="1"/>
                </a:cubicBezTo>
                <a:cubicBezTo>
                  <a:pt x="47" y="0"/>
                  <a:pt x="44" y="1"/>
                  <a:pt x="42" y="3"/>
                </a:cubicBezTo>
                <a:cubicBezTo>
                  <a:pt x="40" y="5"/>
                  <a:pt x="38" y="7"/>
                  <a:pt x="36" y="10"/>
                </a:cubicBezTo>
                <a:cubicBezTo>
                  <a:pt x="36" y="10"/>
                  <a:pt x="35" y="11"/>
                  <a:pt x="35" y="11"/>
                </a:cubicBezTo>
                <a:cubicBezTo>
                  <a:pt x="33" y="13"/>
                  <a:pt x="31" y="15"/>
                  <a:pt x="30" y="17"/>
                </a:cubicBezTo>
                <a:cubicBezTo>
                  <a:pt x="29" y="18"/>
                  <a:pt x="29" y="18"/>
                  <a:pt x="29" y="18"/>
                </a:cubicBezTo>
                <a:cubicBezTo>
                  <a:pt x="29" y="18"/>
                  <a:pt x="29" y="18"/>
                  <a:pt x="29" y="18"/>
                </a:cubicBezTo>
                <a:cubicBezTo>
                  <a:pt x="28" y="20"/>
                  <a:pt x="27" y="21"/>
                  <a:pt x="26" y="23"/>
                </a:cubicBezTo>
                <a:cubicBezTo>
                  <a:pt x="25" y="23"/>
                  <a:pt x="25" y="23"/>
                  <a:pt x="25" y="23"/>
                </a:cubicBezTo>
                <a:cubicBezTo>
                  <a:pt x="25" y="23"/>
                  <a:pt x="25" y="23"/>
                  <a:pt x="25" y="23"/>
                </a:cubicBezTo>
                <a:cubicBezTo>
                  <a:pt x="19" y="33"/>
                  <a:pt x="14" y="43"/>
                  <a:pt x="9" y="53"/>
                </a:cubicBezTo>
                <a:cubicBezTo>
                  <a:pt x="9" y="53"/>
                  <a:pt x="9" y="53"/>
                  <a:pt x="9" y="53"/>
                </a:cubicBezTo>
                <a:cubicBezTo>
                  <a:pt x="9" y="53"/>
                  <a:pt x="9" y="53"/>
                  <a:pt x="9" y="53"/>
                </a:cubicBezTo>
                <a:cubicBezTo>
                  <a:pt x="9" y="55"/>
                  <a:pt x="8" y="57"/>
                  <a:pt x="7" y="59"/>
                </a:cubicBezTo>
                <a:cubicBezTo>
                  <a:pt x="7" y="59"/>
                  <a:pt x="7" y="60"/>
                  <a:pt x="7" y="60"/>
                </a:cubicBezTo>
                <a:cubicBezTo>
                  <a:pt x="6" y="62"/>
                  <a:pt x="6" y="64"/>
                  <a:pt x="5" y="65"/>
                </a:cubicBezTo>
                <a:cubicBezTo>
                  <a:pt x="5" y="66"/>
                  <a:pt x="5" y="66"/>
                  <a:pt x="5" y="67"/>
                </a:cubicBezTo>
                <a:cubicBezTo>
                  <a:pt x="4" y="69"/>
                  <a:pt x="4" y="70"/>
                  <a:pt x="4" y="72"/>
                </a:cubicBezTo>
                <a:cubicBezTo>
                  <a:pt x="3" y="73"/>
                  <a:pt x="3" y="73"/>
                  <a:pt x="3" y="74"/>
                </a:cubicBezTo>
                <a:cubicBezTo>
                  <a:pt x="3" y="75"/>
                  <a:pt x="3" y="77"/>
                  <a:pt x="2" y="78"/>
                </a:cubicBezTo>
                <a:cubicBezTo>
                  <a:pt x="2" y="79"/>
                  <a:pt x="2" y="80"/>
                  <a:pt x="2" y="81"/>
                </a:cubicBezTo>
                <a:cubicBezTo>
                  <a:pt x="2" y="82"/>
                  <a:pt x="1" y="84"/>
                  <a:pt x="1" y="85"/>
                </a:cubicBezTo>
                <a:cubicBezTo>
                  <a:pt x="1" y="86"/>
                  <a:pt x="1" y="87"/>
                  <a:pt x="1" y="89"/>
                </a:cubicBezTo>
                <a:cubicBezTo>
                  <a:pt x="1" y="90"/>
                  <a:pt x="0" y="91"/>
                  <a:pt x="0" y="92"/>
                </a:cubicBezTo>
                <a:cubicBezTo>
                  <a:pt x="0" y="93"/>
                  <a:pt x="0" y="95"/>
                  <a:pt x="0" y="96"/>
                </a:cubicBezTo>
                <a:cubicBezTo>
                  <a:pt x="0" y="97"/>
                  <a:pt x="0" y="98"/>
                  <a:pt x="0" y="99"/>
                </a:cubicBezTo>
                <a:cubicBezTo>
                  <a:pt x="0" y="101"/>
                  <a:pt x="0" y="103"/>
                  <a:pt x="0" y="106"/>
                </a:cubicBezTo>
                <a:cubicBezTo>
                  <a:pt x="0" y="106"/>
                  <a:pt x="0" y="106"/>
                  <a:pt x="0" y="106"/>
                </a:cubicBezTo>
                <a:cubicBezTo>
                  <a:pt x="0" y="106"/>
                  <a:pt x="0" y="106"/>
                  <a:pt x="0" y="106"/>
                </a:cubicBezTo>
                <a:cubicBezTo>
                  <a:pt x="0" y="106"/>
                  <a:pt x="0" y="106"/>
                  <a:pt x="0" y="106"/>
                </a:cubicBezTo>
                <a:cubicBezTo>
                  <a:pt x="0" y="108"/>
                  <a:pt x="0" y="111"/>
                  <a:pt x="0" y="113"/>
                </a:cubicBezTo>
                <a:cubicBezTo>
                  <a:pt x="0" y="114"/>
                  <a:pt x="0" y="115"/>
                  <a:pt x="0" y="115"/>
                </a:cubicBezTo>
                <a:cubicBezTo>
                  <a:pt x="0" y="117"/>
                  <a:pt x="0" y="118"/>
                  <a:pt x="0" y="120"/>
                </a:cubicBezTo>
                <a:cubicBezTo>
                  <a:pt x="0" y="121"/>
                  <a:pt x="1" y="122"/>
                  <a:pt x="1" y="123"/>
                </a:cubicBezTo>
                <a:cubicBezTo>
                  <a:pt x="1" y="124"/>
                  <a:pt x="1" y="125"/>
                  <a:pt x="1" y="127"/>
                </a:cubicBezTo>
                <a:cubicBezTo>
                  <a:pt x="1" y="128"/>
                  <a:pt x="2" y="129"/>
                  <a:pt x="2" y="130"/>
                </a:cubicBezTo>
                <a:cubicBezTo>
                  <a:pt x="2" y="131"/>
                  <a:pt x="2" y="132"/>
                  <a:pt x="2" y="133"/>
                </a:cubicBezTo>
                <a:cubicBezTo>
                  <a:pt x="3" y="135"/>
                  <a:pt x="3" y="136"/>
                  <a:pt x="3" y="138"/>
                </a:cubicBezTo>
                <a:cubicBezTo>
                  <a:pt x="3" y="138"/>
                  <a:pt x="3" y="139"/>
                  <a:pt x="4" y="140"/>
                </a:cubicBezTo>
                <a:cubicBezTo>
                  <a:pt x="4" y="141"/>
                  <a:pt x="4" y="143"/>
                  <a:pt x="5" y="145"/>
                </a:cubicBezTo>
                <a:cubicBezTo>
                  <a:pt x="5" y="145"/>
                  <a:pt x="5" y="146"/>
                  <a:pt x="5" y="146"/>
                </a:cubicBezTo>
                <a:cubicBezTo>
                  <a:pt x="6" y="148"/>
                  <a:pt x="6" y="150"/>
                  <a:pt x="7" y="152"/>
                </a:cubicBezTo>
                <a:cubicBezTo>
                  <a:pt x="7" y="152"/>
                  <a:pt x="7" y="152"/>
                  <a:pt x="7" y="152"/>
                </a:cubicBezTo>
                <a:cubicBezTo>
                  <a:pt x="8" y="154"/>
                  <a:pt x="9" y="156"/>
                  <a:pt x="9" y="158"/>
                </a:cubicBezTo>
                <a:cubicBezTo>
                  <a:pt x="9" y="158"/>
                  <a:pt x="9" y="158"/>
                  <a:pt x="9" y="158"/>
                </a:cubicBezTo>
                <a:cubicBezTo>
                  <a:pt x="9" y="158"/>
                  <a:pt x="9" y="158"/>
                  <a:pt x="9" y="158"/>
                </a:cubicBezTo>
                <a:cubicBezTo>
                  <a:pt x="14" y="169"/>
                  <a:pt x="19" y="179"/>
                  <a:pt x="25" y="188"/>
                </a:cubicBezTo>
                <a:cubicBezTo>
                  <a:pt x="25" y="188"/>
                  <a:pt x="25" y="188"/>
                  <a:pt x="25" y="188"/>
                </a:cubicBezTo>
                <a:cubicBezTo>
                  <a:pt x="25" y="188"/>
                  <a:pt x="25" y="189"/>
                  <a:pt x="26" y="189"/>
                </a:cubicBezTo>
                <a:cubicBezTo>
                  <a:pt x="27" y="190"/>
                  <a:pt x="28" y="192"/>
                  <a:pt x="29" y="193"/>
                </a:cubicBezTo>
                <a:cubicBezTo>
                  <a:pt x="29" y="193"/>
                  <a:pt x="29" y="194"/>
                  <a:pt x="29" y="194"/>
                </a:cubicBezTo>
                <a:cubicBezTo>
                  <a:pt x="29" y="194"/>
                  <a:pt x="29" y="194"/>
                  <a:pt x="30" y="194"/>
                </a:cubicBezTo>
                <a:cubicBezTo>
                  <a:pt x="31" y="196"/>
                  <a:pt x="33" y="198"/>
                  <a:pt x="35" y="201"/>
                </a:cubicBezTo>
                <a:cubicBezTo>
                  <a:pt x="35" y="201"/>
                  <a:pt x="36" y="201"/>
                  <a:pt x="36" y="202"/>
                </a:cubicBezTo>
                <a:cubicBezTo>
                  <a:pt x="38" y="204"/>
                  <a:pt x="40" y="206"/>
                  <a:pt x="42" y="209"/>
                </a:cubicBezTo>
                <a:cubicBezTo>
                  <a:pt x="44" y="211"/>
                  <a:pt x="47" y="211"/>
                  <a:pt x="49" y="211"/>
                </a:cubicBezTo>
                <a:cubicBezTo>
                  <a:pt x="51" y="211"/>
                  <a:pt x="52" y="210"/>
                  <a:pt x="54" y="209"/>
                </a:cubicBezTo>
                <a:cubicBezTo>
                  <a:pt x="54" y="208"/>
                  <a:pt x="55" y="207"/>
                  <a:pt x="55" y="206"/>
                </a:cubicBezTo>
                <a:cubicBezTo>
                  <a:pt x="55" y="206"/>
                  <a:pt x="55" y="206"/>
                  <a:pt x="55" y="206"/>
                </a:cubicBezTo>
                <a:cubicBezTo>
                  <a:pt x="55" y="206"/>
                  <a:pt x="55" y="206"/>
                  <a:pt x="56" y="205"/>
                </a:cubicBezTo>
                <a:cubicBezTo>
                  <a:pt x="56" y="205"/>
                  <a:pt x="56" y="204"/>
                  <a:pt x="56" y="203"/>
                </a:cubicBezTo>
                <a:cubicBezTo>
                  <a:pt x="56" y="201"/>
                  <a:pt x="55" y="199"/>
                  <a:pt x="54" y="197"/>
                </a:cubicBezTo>
                <a:cubicBezTo>
                  <a:pt x="52" y="195"/>
                  <a:pt x="50" y="193"/>
                  <a:pt x="48" y="191"/>
                </a:cubicBezTo>
                <a:close/>
                <a:moveTo>
                  <a:pt x="207" y="60"/>
                </a:moveTo>
                <a:cubicBezTo>
                  <a:pt x="158" y="60"/>
                  <a:pt x="158" y="60"/>
                  <a:pt x="158" y="60"/>
                </a:cubicBezTo>
                <a:cubicBezTo>
                  <a:pt x="147" y="60"/>
                  <a:pt x="138" y="69"/>
                  <a:pt x="138" y="80"/>
                </a:cubicBezTo>
                <a:cubicBezTo>
                  <a:pt x="138" y="439"/>
                  <a:pt x="138" y="439"/>
                  <a:pt x="138" y="439"/>
                </a:cubicBezTo>
                <a:cubicBezTo>
                  <a:pt x="138" y="443"/>
                  <a:pt x="142" y="447"/>
                  <a:pt x="146" y="447"/>
                </a:cubicBezTo>
                <a:cubicBezTo>
                  <a:pt x="151" y="447"/>
                  <a:pt x="154" y="443"/>
                  <a:pt x="154" y="439"/>
                </a:cubicBezTo>
                <a:cubicBezTo>
                  <a:pt x="154" y="420"/>
                  <a:pt x="154" y="420"/>
                  <a:pt x="154" y="420"/>
                </a:cubicBezTo>
                <a:cubicBezTo>
                  <a:pt x="211" y="363"/>
                  <a:pt x="211" y="363"/>
                  <a:pt x="211" y="363"/>
                </a:cubicBezTo>
                <a:cubicBezTo>
                  <a:pt x="211" y="439"/>
                  <a:pt x="211" y="439"/>
                  <a:pt x="211" y="439"/>
                </a:cubicBezTo>
                <a:cubicBezTo>
                  <a:pt x="211" y="443"/>
                  <a:pt x="215" y="447"/>
                  <a:pt x="219" y="447"/>
                </a:cubicBezTo>
                <a:cubicBezTo>
                  <a:pt x="223" y="447"/>
                  <a:pt x="227" y="443"/>
                  <a:pt x="227" y="439"/>
                </a:cubicBezTo>
                <a:cubicBezTo>
                  <a:pt x="227" y="80"/>
                  <a:pt x="227" y="80"/>
                  <a:pt x="227" y="80"/>
                </a:cubicBezTo>
                <a:cubicBezTo>
                  <a:pt x="227" y="69"/>
                  <a:pt x="218" y="60"/>
                  <a:pt x="207" y="60"/>
                </a:cubicBezTo>
                <a:close/>
                <a:moveTo>
                  <a:pt x="154" y="80"/>
                </a:moveTo>
                <a:cubicBezTo>
                  <a:pt x="154" y="78"/>
                  <a:pt x="156" y="76"/>
                  <a:pt x="158" y="76"/>
                </a:cubicBezTo>
                <a:cubicBezTo>
                  <a:pt x="198" y="76"/>
                  <a:pt x="198" y="76"/>
                  <a:pt x="198" y="76"/>
                </a:cubicBezTo>
                <a:cubicBezTo>
                  <a:pt x="154" y="120"/>
                  <a:pt x="154" y="120"/>
                  <a:pt x="154" y="120"/>
                </a:cubicBezTo>
                <a:lnTo>
                  <a:pt x="154" y="80"/>
                </a:lnTo>
                <a:close/>
                <a:moveTo>
                  <a:pt x="154" y="155"/>
                </a:moveTo>
                <a:cubicBezTo>
                  <a:pt x="207" y="207"/>
                  <a:pt x="207" y="207"/>
                  <a:pt x="207" y="207"/>
                </a:cubicBezTo>
                <a:cubicBezTo>
                  <a:pt x="154" y="260"/>
                  <a:pt x="154" y="260"/>
                  <a:pt x="154" y="260"/>
                </a:cubicBezTo>
                <a:lnTo>
                  <a:pt x="154" y="155"/>
                </a:lnTo>
                <a:close/>
                <a:moveTo>
                  <a:pt x="154" y="397"/>
                </a:moveTo>
                <a:cubicBezTo>
                  <a:pt x="154" y="294"/>
                  <a:pt x="154" y="294"/>
                  <a:pt x="154" y="294"/>
                </a:cubicBezTo>
                <a:cubicBezTo>
                  <a:pt x="206" y="346"/>
                  <a:pt x="206" y="346"/>
                  <a:pt x="206" y="346"/>
                </a:cubicBezTo>
                <a:lnTo>
                  <a:pt x="154" y="397"/>
                </a:lnTo>
                <a:close/>
                <a:moveTo>
                  <a:pt x="211" y="328"/>
                </a:moveTo>
                <a:cubicBezTo>
                  <a:pt x="160" y="277"/>
                  <a:pt x="160" y="277"/>
                  <a:pt x="160" y="277"/>
                </a:cubicBezTo>
                <a:cubicBezTo>
                  <a:pt x="211" y="226"/>
                  <a:pt x="211" y="226"/>
                  <a:pt x="211" y="226"/>
                </a:cubicBezTo>
                <a:lnTo>
                  <a:pt x="211" y="328"/>
                </a:lnTo>
                <a:close/>
                <a:moveTo>
                  <a:pt x="211" y="189"/>
                </a:moveTo>
                <a:cubicBezTo>
                  <a:pt x="159" y="137"/>
                  <a:pt x="159" y="137"/>
                  <a:pt x="159" y="137"/>
                </a:cubicBezTo>
                <a:cubicBezTo>
                  <a:pt x="211" y="86"/>
                  <a:pt x="211" y="86"/>
                  <a:pt x="211" y="86"/>
                </a:cubicBezTo>
                <a:lnTo>
                  <a:pt x="211" y="189"/>
                </a:lnTo>
                <a:close/>
                <a:moveTo>
                  <a:pt x="107" y="58"/>
                </a:moveTo>
                <a:cubicBezTo>
                  <a:pt x="103" y="58"/>
                  <a:pt x="99" y="62"/>
                  <a:pt x="99" y="66"/>
                </a:cubicBezTo>
                <a:cubicBezTo>
                  <a:pt x="99" y="144"/>
                  <a:pt x="99" y="144"/>
                  <a:pt x="99" y="144"/>
                </a:cubicBezTo>
                <a:cubicBezTo>
                  <a:pt x="99" y="148"/>
                  <a:pt x="103" y="152"/>
                  <a:pt x="107" y="152"/>
                </a:cubicBezTo>
                <a:cubicBezTo>
                  <a:pt x="111" y="152"/>
                  <a:pt x="115" y="148"/>
                  <a:pt x="115" y="144"/>
                </a:cubicBezTo>
                <a:cubicBezTo>
                  <a:pt x="115" y="66"/>
                  <a:pt x="115" y="66"/>
                  <a:pt x="115" y="66"/>
                </a:cubicBezTo>
                <a:cubicBezTo>
                  <a:pt x="115" y="62"/>
                  <a:pt x="111" y="58"/>
                  <a:pt x="107" y="58"/>
                </a:cubicBezTo>
                <a:close/>
                <a:moveTo>
                  <a:pt x="320" y="28"/>
                </a:moveTo>
                <a:cubicBezTo>
                  <a:pt x="322" y="29"/>
                  <a:pt x="323" y="31"/>
                  <a:pt x="324" y="33"/>
                </a:cubicBezTo>
                <a:cubicBezTo>
                  <a:pt x="327" y="36"/>
                  <a:pt x="332" y="37"/>
                  <a:pt x="335" y="35"/>
                </a:cubicBezTo>
                <a:cubicBezTo>
                  <a:pt x="339" y="32"/>
                  <a:pt x="340" y="27"/>
                  <a:pt x="337" y="23"/>
                </a:cubicBezTo>
                <a:cubicBezTo>
                  <a:pt x="336" y="22"/>
                  <a:pt x="335" y="20"/>
                  <a:pt x="333" y="18"/>
                </a:cubicBezTo>
                <a:cubicBezTo>
                  <a:pt x="329" y="13"/>
                  <a:pt x="325" y="8"/>
                  <a:pt x="320" y="3"/>
                </a:cubicBezTo>
                <a:cubicBezTo>
                  <a:pt x="317" y="0"/>
                  <a:pt x="312" y="0"/>
                  <a:pt x="309" y="3"/>
                </a:cubicBezTo>
                <a:cubicBezTo>
                  <a:pt x="307" y="4"/>
                  <a:pt x="306" y="7"/>
                  <a:pt x="306" y="9"/>
                </a:cubicBezTo>
                <a:cubicBezTo>
                  <a:pt x="306" y="11"/>
                  <a:pt x="307" y="13"/>
                  <a:pt x="309" y="14"/>
                </a:cubicBezTo>
                <a:cubicBezTo>
                  <a:pt x="313" y="18"/>
                  <a:pt x="317" y="23"/>
                  <a:pt x="320" y="28"/>
                </a:cubicBezTo>
                <a:close/>
                <a:moveTo>
                  <a:pt x="257" y="59"/>
                </a:moveTo>
                <a:cubicBezTo>
                  <a:pt x="252" y="59"/>
                  <a:pt x="249" y="63"/>
                  <a:pt x="249" y="67"/>
                </a:cubicBezTo>
                <a:cubicBezTo>
                  <a:pt x="249" y="145"/>
                  <a:pt x="249" y="145"/>
                  <a:pt x="249" y="145"/>
                </a:cubicBezTo>
                <a:cubicBezTo>
                  <a:pt x="249" y="149"/>
                  <a:pt x="252" y="153"/>
                  <a:pt x="257" y="153"/>
                </a:cubicBezTo>
                <a:cubicBezTo>
                  <a:pt x="261" y="153"/>
                  <a:pt x="265" y="149"/>
                  <a:pt x="265" y="145"/>
                </a:cubicBezTo>
                <a:cubicBezTo>
                  <a:pt x="265" y="67"/>
                  <a:pt x="265" y="67"/>
                  <a:pt x="265" y="67"/>
                </a:cubicBezTo>
                <a:cubicBezTo>
                  <a:pt x="265" y="63"/>
                  <a:pt x="261" y="59"/>
                  <a:pt x="257" y="59"/>
                </a:cubicBezTo>
                <a:close/>
                <a:moveTo>
                  <a:pt x="291" y="32"/>
                </a:moveTo>
                <a:cubicBezTo>
                  <a:pt x="288" y="29"/>
                  <a:pt x="283" y="29"/>
                  <a:pt x="279" y="32"/>
                </a:cubicBezTo>
                <a:cubicBezTo>
                  <a:pt x="278" y="34"/>
                  <a:pt x="277" y="36"/>
                  <a:pt x="277" y="38"/>
                </a:cubicBezTo>
                <a:cubicBezTo>
                  <a:pt x="277" y="40"/>
                  <a:pt x="278" y="42"/>
                  <a:pt x="279" y="44"/>
                </a:cubicBezTo>
                <a:cubicBezTo>
                  <a:pt x="297" y="61"/>
                  <a:pt x="305" y="83"/>
                  <a:pt x="305" y="106"/>
                </a:cubicBezTo>
                <a:cubicBezTo>
                  <a:pt x="305" y="128"/>
                  <a:pt x="297" y="151"/>
                  <a:pt x="279" y="168"/>
                </a:cubicBezTo>
                <a:cubicBezTo>
                  <a:pt x="279" y="168"/>
                  <a:pt x="279" y="168"/>
                  <a:pt x="279" y="168"/>
                </a:cubicBezTo>
                <a:cubicBezTo>
                  <a:pt x="276" y="171"/>
                  <a:pt x="276" y="176"/>
                  <a:pt x="279" y="179"/>
                </a:cubicBezTo>
                <a:cubicBezTo>
                  <a:pt x="283" y="182"/>
                  <a:pt x="288" y="182"/>
                  <a:pt x="291" y="179"/>
                </a:cubicBezTo>
                <a:cubicBezTo>
                  <a:pt x="311" y="159"/>
                  <a:pt x="321" y="132"/>
                  <a:pt x="321" y="106"/>
                </a:cubicBezTo>
                <a:cubicBezTo>
                  <a:pt x="321" y="79"/>
                  <a:pt x="311" y="53"/>
                  <a:pt x="291" y="32"/>
                </a:cubicBezTo>
                <a:close/>
                <a:moveTo>
                  <a:pt x="353" y="53"/>
                </a:moveTo>
                <a:cubicBezTo>
                  <a:pt x="351" y="49"/>
                  <a:pt x="347" y="47"/>
                  <a:pt x="343" y="49"/>
                </a:cubicBezTo>
                <a:cubicBezTo>
                  <a:pt x="338" y="50"/>
                  <a:pt x="336" y="55"/>
                  <a:pt x="338" y="59"/>
                </a:cubicBezTo>
                <a:cubicBezTo>
                  <a:pt x="344" y="74"/>
                  <a:pt x="347" y="90"/>
                  <a:pt x="347" y="106"/>
                </a:cubicBezTo>
                <a:cubicBezTo>
                  <a:pt x="347" y="140"/>
                  <a:pt x="333" y="173"/>
                  <a:pt x="309" y="197"/>
                </a:cubicBezTo>
                <a:cubicBezTo>
                  <a:pt x="307" y="199"/>
                  <a:pt x="306" y="201"/>
                  <a:pt x="306" y="203"/>
                </a:cubicBezTo>
                <a:cubicBezTo>
                  <a:pt x="306" y="205"/>
                  <a:pt x="307" y="207"/>
                  <a:pt x="309" y="209"/>
                </a:cubicBezTo>
                <a:cubicBezTo>
                  <a:pt x="312" y="212"/>
                  <a:pt x="317" y="212"/>
                  <a:pt x="320" y="209"/>
                </a:cubicBezTo>
                <a:cubicBezTo>
                  <a:pt x="348" y="181"/>
                  <a:pt x="363" y="145"/>
                  <a:pt x="363" y="106"/>
                </a:cubicBezTo>
                <a:cubicBezTo>
                  <a:pt x="363" y="88"/>
                  <a:pt x="359" y="70"/>
                  <a:pt x="353" y="53"/>
                </a:cubicBezTo>
                <a:close/>
              </a:path>
            </a:pathLst>
          </a:custGeom>
          <a:solidFill>
            <a:srgbClr val="433D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ChangeAspect="1" noEditPoints="1"/>
          </p:cNvSpPr>
          <p:nvPr/>
        </p:nvSpPr>
        <p:spPr bwMode="auto">
          <a:xfrm>
            <a:off x="9367462" y="5816334"/>
            <a:ext cx="1332381" cy="552477"/>
          </a:xfrm>
          <a:custGeom>
            <a:avLst/>
            <a:gdLst>
              <a:gd name="T0" fmla="*/ 52478 w 526"/>
              <a:gd name="T1" fmla="*/ 0 h 218"/>
              <a:gd name="T2" fmla="*/ 0 w 526"/>
              <a:gd name="T3" fmla="*/ 183764 h 218"/>
              <a:gd name="T4" fmla="*/ 86214 w 526"/>
              <a:gd name="T5" fmla="*/ 228768 h 218"/>
              <a:gd name="T6" fmla="*/ 134944 w 526"/>
              <a:gd name="T7" fmla="*/ 817563 h 218"/>
              <a:gd name="T8" fmla="*/ 1889210 w 526"/>
              <a:gd name="T9" fmla="*/ 768809 h 218"/>
              <a:gd name="T10" fmla="*/ 1859222 w 526"/>
              <a:gd name="T11" fmla="*/ 416282 h 218"/>
              <a:gd name="T12" fmla="*/ 1825486 w 526"/>
              <a:gd name="T13" fmla="*/ 757558 h 218"/>
              <a:gd name="T14" fmla="*/ 1716782 w 526"/>
              <a:gd name="T15" fmla="*/ 438784 h 218"/>
              <a:gd name="T16" fmla="*/ 1566844 w 526"/>
              <a:gd name="T17" fmla="*/ 416282 h 218"/>
              <a:gd name="T18" fmla="*/ 1544354 w 526"/>
              <a:gd name="T19" fmla="*/ 757558 h 218"/>
              <a:gd name="T20" fmla="*/ 146189 w 526"/>
              <a:gd name="T21" fmla="*/ 228768 h 218"/>
              <a:gd name="T22" fmla="*/ 1825486 w 526"/>
              <a:gd name="T23" fmla="*/ 322525 h 218"/>
              <a:gd name="T24" fmla="*/ 1889210 w 526"/>
              <a:gd name="T25" fmla="*/ 322525 h 218"/>
              <a:gd name="T26" fmla="*/ 1922945 w 526"/>
              <a:gd name="T27" fmla="*/ 228768 h 218"/>
              <a:gd name="T28" fmla="*/ 1971675 w 526"/>
              <a:gd name="T29" fmla="*/ 45003 h 218"/>
              <a:gd name="T30" fmla="*/ 1911700 w 526"/>
              <a:gd name="T31" fmla="*/ 168763 h 218"/>
              <a:gd name="T32" fmla="*/ 59975 w 526"/>
              <a:gd name="T33" fmla="*/ 60005 h 218"/>
              <a:gd name="T34" fmla="*/ 1911700 w 526"/>
              <a:gd name="T35" fmla="*/ 168763 h 218"/>
              <a:gd name="T36" fmla="*/ 412327 w 526"/>
              <a:gd name="T37" fmla="*/ 435034 h 218"/>
              <a:gd name="T38" fmla="*/ 393585 w 526"/>
              <a:gd name="T39" fmla="*/ 570044 h 218"/>
              <a:gd name="T40" fmla="*/ 262390 w 526"/>
              <a:gd name="T41" fmla="*/ 551292 h 218"/>
              <a:gd name="T42" fmla="*/ 281132 w 526"/>
              <a:gd name="T43" fmla="*/ 416282 h 218"/>
              <a:gd name="T44" fmla="*/ 607246 w 526"/>
              <a:gd name="T45" fmla="*/ 416282 h 218"/>
              <a:gd name="T46" fmla="*/ 625988 w 526"/>
              <a:gd name="T47" fmla="*/ 551292 h 218"/>
              <a:gd name="T48" fmla="*/ 494793 w 526"/>
              <a:gd name="T49" fmla="*/ 570044 h 218"/>
              <a:gd name="T50" fmla="*/ 476051 w 526"/>
              <a:gd name="T51" fmla="*/ 435034 h 218"/>
              <a:gd name="T52" fmla="*/ 607246 w 526"/>
              <a:gd name="T53" fmla="*/ 416282 h 218"/>
              <a:gd name="T54" fmla="*/ 843397 w 526"/>
              <a:gd name="T55" fmla="*/ 435034 h 218"/>
              <a:gd name="T56" fmla="*/ 820907 w 526"/>
              <a:gd name="T57" fmla="*/ 570044 h 218"/>
              <a:gd name="T58" fmla="*/ 689711 w 526"/>
              <a:gd name="T59" fmla="*/ 551292 h 218"/>
              <a:gd name="T60" fmla="*/ 708454 w 526"/>
              <a:gd name="T61" fmla="*/ 416282 h 218"/>
              <a:gd name="T62" fmla="*/ 1038316 w 526"/>
              <a:gd name="T63" fmla="*/ 416282 h 218"/>
              <a:gd name="T64" fmla="*/ 1057058 w 526"/>
              <a:gd name="T65" fmla="*/ 551292 h 218"/>
              <a:gd name="T66" fmla="*/ 922114 w 526"/>
              <a:gd name="T67" fmla="*/ 570044 h 218"/>
              <a:gd name="T68" fmla="*/ 903372 w 526"/>
              <a:gd name="T69" fmla="*/ 435034 h 218"/>
              <a:gd name="T70" fmla="*/ 1038316 w 526"/>
              <a:gd name="T71" fmla="*/ 416282 h 218"/>
              <a:gd name="T72" fmla="*/ 1270718 w 526"/>
              <a:gd name="T73" fmla="*/ 435034 h 218"/>
              <a:gd name="T74" fmla="*/ 1251976 w 526"/>
              <a:gd name="T75" fmla="*/ 570044 h 218"/>
              <a:gd name="T76" fmla="*/ 1117033 w 526"/>
              <a:gd name="T77" fmla="*/ 551292 h 218"/>
              <a:gd name="T78" fmla="*/ 1135775 w 526"/>
              <a:gd name="T79" fmla="*/ 416282 h 218"/>
              <a:gd name="T80" fmla="*/ 1465637 w 526"/>
              <a:gd name="T81" fmla="*/ 416282 h 218"/>
              <a:gd name="T82" fmla="*/ 1484379 w 526"/>
              <a:gd name="T83" fmla="*/ 551292 h 218"/>
              <a:gd name="T84" fmla="*/ 1349435 w 526"/>
              <a:gd name="T85" fmla="*/ 570044 h 218"/>
              <a:gd name="T86" fmla="*/ 1330693 w 526"/>
              <a:gd name="T87" fmla="*/ 435034 h 218"/>
              <a:gd name="T88" fmla="*/ 1465637 w 526"/>
              <a:gd name="T89" fmla="*/ 416282 h 21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526" h="218">
                <a:moveTo>
                  <a:pt x="513" y="0"/>
                </a:moveTo>
                <a:cubicBezTo>
                  <a:pt x="14" y="0"/>
                  <a:pt x="14" y="0"/>
                  <a:pt x="14" y="0"/>
                </a:cubicBezTo>
                <a:cubicBezTo>
                  <a:pt x="6" y="0"/>
                  <a:pt x="0" y="5"/>
                  <a:pt x="0" y="12"/>
                </a:cubicBezTo>
                <a:cubicBezTo>
                  <a:pt x="0" y="49"/>
                  <a:pt x="0" y="49"/>
                  <a:pt x="0" y="49"/>
                </a:cubicBezTo>
                <a:cubicBezTo>
                  <a:pt x="0" y="56"/>
                  <a:pt x="6" y="61"/>
                  <a:pt x="14" y="61"/>
                </a:cubicBezTo>
                <a:cubicBezTo>
                  <a:pt x="23" y="61"/>
                  <a:pt x="23" y="61"/>
                  <a:pt x="23" y="61"/>
                </a:cubicBezTo>
                <a:cubicBezTo>
                  <a:pt x="23" y="205"/>
                  <a:pt x="23" y="205"/>
                  <a:pt x="23" y="205"/>
                </a:cubicBezTo>
                <a:cubicBezTo>
                  <a:pt x="23" y="212"/>
                  <a:pt x="29" y="218"/>
                  <a:pt x="36" y="218"/>
                </a:cubicBezTo>
                <a:cubicBezTo>
                  <a:pt x="490" y="218"/>
                  <a:pt x="490" y="218"/>
                  <a:pt x="490" y="218"/>
                </a:cubicBezTo>
                <a:cubicBezTo>
                  <a:pt x="498" y="218"/>
                  <a:pt x="504" y="212"/>
                  <a:pt x="504" y="205"/>
                </a:cubicBezTo>
                <a:cubicBezTo>
                  <a:pt x="504" y="119"/>
                  <a:pt x="504" y="119"/>
                  <a:pt x="504" y="119"/>
                </a:cubicBezTo>
                <a:cubicBezTo>
                  <a:pt x="504" y="115"/>
                  <a:pt x="500" y="111"/>
                  <a:pt x="496" y="111"/>
                </a:cubicBezTo>
                <a:cubicBezTo>
                  <a:pt x="491" y="111"/>
                  <a:pt x="487" y="115"/>
                  <a:pt x="487" y="119"/>
                </a:cubicBezTo>
                <a:cubicBezTo>
                  <a:pt x="487" y="202"/>
                  <a:pt x="487" y="202"/>
                  <a:pt x="487" y="202"/>
                </a:cubicBezTo>
                <a:cubicBezTo>
                  <a:pt x="458" y="202"/>
                  <a:pt x="458" y="202"/>
                  <a:pt x="458" y="202"/>
                </a:cubicBezTo>
                <a:cubicBezTo>
                  <a:pt x="458" y="117"/>
                  <a:pt x="458" y="117"/>
                  <a:pt x="458" y="117"/>
                </a:cubicBezTo>
                <a:cubicBezTo>
                  <a:pt x="458" y="114"/>
                  <a:pt x="455" y="111"/>
                  <a:pt x="452" y="111"/>
                </a:cubicBezTo>
                <a:cubicBezTo>
                  <a:pt x="418" y="111"/>
                  <a:pt x="418" y="111"/>
                  <a:pt x="418" y="111"/>
                </a:cubicBezTo>
                <a:cubicBezTo>
                  <a:pt x="415" y="111"/>
                  <a:pt x="412" y="114"/>
                  <a:pt x="412" y="117"/>
                </a:cubicBezTo>
                <a:cubicBezTo>
                  <a:pt x="412" y="202"/>
                  <a:pt x="412" y="202"/>
                  <a:pt x="412" y="202"/>
                </a:cubicBezTo>
                <a:cubicBezTo>
                  <a:pt x="39" y="202"/>
                  <a:pt x="39" y="202"/>
                  <a:pt x="39" y="202"/>
                </a:cubicBezTo>
                <a:cubicBezTo>
                  <a:pt x="39" y="61"/>
                  <a:pt x="39" y="61"/>
                  <a:pt x="39" y="61"/>
                </a:cubicBezTo>
                <a:cubicBezTo>
                  <a:pt x="487" y="61"/>
                  <a:pt x="487" y="61"/>
                  <a:pt x="487" y="61"/>
                </a:cubicBezTo>
                <a:cubicBezTo>
                  <a:pt x="487" y="86"/>
                  <a:pt x="487" y="86"/>
                  <a:pt x="487" y="86"/>
                </a:cubicBezTo>
                <a:cubicBezTo>
                  <a:pt x="487" y="91"/>
                  <a:pt x="491" y="95"/>
                  <a:pt x="496" y="95"/>
                </a:cubicBezTo>
                <a:cubicBezTo>
                  <a:pt x="500" y="95"/>
                  <a:pt x="504" y="91"/>
                  <a:pt x="504" y="86"/>
                </a:cubicBezTo>
                <a:cubicBezTo>
                  <a:pt x="504" y="61"/>
                  <a:pt x="504" y="61"/>
                  <a:pt x="504" y="61"/>
                </a:cubicBezTo>
                <a:cubicBezTo>
                  <a:pt x="513" y="61"/>
                  <a:pt x="513" y="61"/>
                  <a:pt x="513" y="61"/>
                </a:cubicBezTo>
                <a:cubicBezTo>
                  <a:pt x="520" y="61"/>
                  <a:pt x="526" y="56"/>
                  <a:pt x="526" y="49"/>
                </a:cubicBezTo>
                <a:cubicBezTo>
                  <a:pt x="526" y="12"/>
                  <a:pt x="526" y="12"/>
                  <a:pt x="526" y="12"/>
                </a:cubicBezTo>
                <a:cubicBezTo>
                  <a:pt x="526" y="5"/>
                  <a:pt x="520" y="0"/>
                  <a:pt x="513" y="0"/>
                </a:cubicBezTo>
                <a:close/>
                <a:moveTo>
                  <a:pt x="510" y="45"/>
                </a:moveTo>
                <a:cubicBezTo>
                  <a:pt x="16" y="45"/>
                  <a:pt x="16" y="45"/>
                  <a:pt x="16" y="45"/>
                </a:cubicBezTo>
                <a:cubicBezTo>
                  <a:pt x="16" y="16"/>
                  <a:pt x="16" y="16"/>
                  <a:pt x="16" y="16"/>
                </a:cubicBezTo>
                <a:cubicBezTo>
                  <a:pt x="510" y="16"/>
                  <a:pt x="510" y="16"/>
                  <a:pt x="510" y="16"/>
                </a:cubicBezTo>
                <a:lnTo>
                  <a:pt x="510" y="45"/>
                </a:lnTo>
                <a:close/>
                <a:moveTo>
                  <a:pt x="105" y="111"/>
                </a:moveTo>
                <a:cubicBezTo>
                  <a:pt x="108" y="111"/>
                  <a:pt x="110" y="114"/>
                  <a:pt x="110" y="116"/>
                </a:cubicBezTo>
                <a:cubicBezTo>
                  <a:pt x="110" y="147"/>
                  <a:pt x="110" y="147"/>
                  <a:pt x="110" y="147"/>
                </a:cubicBezTo>
                <a:cubicBezTo>
                  <a:pt x="110" y="150"/>
                  <a:pt x="108" y="152"/>
                  <a:pt x="105" y="152"/>
                </a:cubicBezTo>
                <a:cubicBezTo>
                  <a:pt x="75" y="152"/>
                  <a:pt x="75" y="152"/>
                  <a:pt x="75" y="152"/>
                </a:cubicBezTo>
                <a:cubicBezTo>
                  <a:pt x="72" y="152"/>
                  <a:pt x="70" y="150"/>
                  <a:pt x="70" y="147"/>
                </a:cubicBezTo>
                <a:cubicBezTo>
                  <a:pt x="70" y="116"/>
                  <a:pt x="70" y="116"/>
                  <a:pt x="70" y="116"/>
                </a:cubicBezTo>
                <a:cubicBezTo>
                  <a:pt x="70" y="114"/>
                  <a:pt x="72" y="111"/>
                  <a:pt x="75" y="111"/>
                </a:cubicBezTo>
                <a:lnTo>
                  <a:pt x="105" y="111"/>
                </a:lnTo>
                <a:close/>
                <a:moveTo>
                  <a:pt x="162" y="111"/>
                </a:moveTo>
                <a:cubicBezTo>
                  <a:pt x="165" y="111"/>
                  <a:pt x="167" y="114"/>
                  <a:pt x="167" y="116"/>
                </a:cubicBezTo>
                <a:cubicBezTo>
                  <a:pt x="167" y="147"/>
                  <a:pt x="167" y="147"/>
                  <a:pt x="167" y="147"/>
                </a:cubicBezTo>
                <a:cubicBezTo>
                  <a:pt x="167" y="150"/>
                  <a:pt x="165" y="152"/>
                  <a:pt x="162" y="152"/>
                </a:cubicBezTo>
                <a:cubicBezTo>
                  <a:pt x="132" y="152"/>
                  <a:pt x="132" y="152"/>
                  <a:pt x="132" y="152"/>
                </a:cubicBezTo>
                <a:cubicBezTo>
                  <a:pt x="129" y="152"/>
                  <a:pt x="127" y="150"/>
                  <a:pt x="127" y="147"/>
                </a:cubicBezTo>
                <a:cubicBezTo>
                  <a:pt x="127" y="116"/>
                  <a:pt x="127" y="116"/>
                  <a:pt x="127" y="116"/>
                </a:cubicBezTo>
                <a:cubicBezTo>
                  <a:pt x="127" y="114"/>
                  <a:pt x="129" y="111"/>
                  <a:pt x="132" y="111"/>
                </a:cubicBezTo>
                <a:lnTo>
                  <a:pt x="162" y="111"/>
                </a:lnTo>
                <a:close/>
                <a:moveTo>
                  <a:pt x="219" y="111"/>
                </a:moveTo>
                <a:cubicBezTo>
                  <a:pt x="222" y="111"/>
                  <a:pt x="225" y="114"/>
                  <a:pt x="225" y="116"/>
                </a:cubicBezTo>
                <a:cubicBezTo>
                  <a:pt x="225" y="147"/>
                  <a:pt x="225" y="147"/>
                  <a:pt x="225" y="147"/>
                </a:cubicBezTo>
                <a:cubicBezTo>
                  <a:pt x="225" y="150"/>
                  <a:pt x="222" y="152"/>
                  <a:pt x="219" y="152"/>
                </a:cubicBezTo>
                <a:cubicBezTo>
                  <a:pt x="189" y="152"/>
                  <a:pt x="189" y="152"/>
                  <a:pt x="189" y="152"/>
                </a:cubicBezTo>
                <a:cubicBezTo>
                  <a:pt x="186" y="152"/>
                  <a:pt x="184" y="150"/>
                  <a:pt x="184" y="147"/>
                </a:cubicBezTo>
                <a:cubicBezTo>
                  <a:pt x="184" y="116"/>
                  <a:pt x="184" y="116"/>
                  <a:pt x="184" y="116"/>
                </a:cubicBezTo>
                <a:cubicBezTo>
                  <a:pt x="184" y="114"/>
                  <a:pt x="186" y="111"/>
                  <a:pt x="189" y="111"/>
                </a:cubicBezTo>
                <a:lnTo>
                  <a:pt x="219" y="111"/>
                </a:lnTo>
                <a:close/>
                <a:moveTo>
                  <a:pt x="277" y="111"/>
                </a:moveTo>
                <a:cubicBezTo>
                  <a:pt x="279" y="111"/>
                  <a:pt x="282" y="114"/>
                  <a:pt x="282" y="116"/>
                </a:cubicBezTo>
                <a:cubicBezTo>
                  <a:pt x="282" y="147"/>
                  <a:pt x="282" y="147"/>
                  <a:pt x="282" y="147"/>
                </a:cubicBezTo>
                <a:cubicBezTo>
                  <a:pt x="282" y="150"/>
                  <a:pt x="279" y="152"/>
                  <a:pt x="277" y="152"/>
                </a:cubicBezTo>
                <a:cubicBezTo>
                  <a:pt x="246" y="152"/>
                  <a:pt x="246" y="152"/>
                  <a:pt x="246" y="152"/>
                </a:cubicBezTo>
                <a:cubicBezTo>
                  <a:pt x="243" y="152"/>
                  <a:pt x="241" y="150"/>
                  <a:pt x="241" y="147"/>
                </a:cubicBezTo>
                <a:cubicBezTo>
                  <a:pt x="241" y="116"/>
                  <a:pt x="241" y="116"/>
                  <a:pt x="241" y="116"/>
                </a:cubicBezTo>
                <a:cubicBezTo>
                  <a:pt x="241" y="114"/>
                  <a:pt x="243" y="111"/>
                  <a:pt x="246" y="111"/>
                </a:cubicBezTo>
                <a:lnTo>
                  <a:pt x="277" y="111"/>
                </a:lnTo>
                <a:close/>
                <a:moveTo>
                  <a:pt x="334" y="111"/>
                </a:moveTo>
                <a:cubicBezTo>
                  <a:pt x="337" y="111"/>
                  <a:pt x="339" y="114"/>
                  <a:pt x="339" y="116"/>
                </a:cubicBezTo>
                <a:cubicBezTo>
                  <a:pt x="339" y="147"/>
                  <a:pt x="339" y="147"/>
                  <a:pt x="339" y="147"/>
                </a:cubicBezTo>
                <a:cubicBezTo>
                  <a:pt x="339" y="150"/>
                  <a:pt x="337" y="152"/>
                  <a:pt x="334" y="152"/>
                </a:cubicBezTo>
                <a:cubicBezTo>
                  <a:pt x="303" y="152"/>
                  <a:pt x="303" y="152"/>
                  <a:pt x="303" y="152"/>
                </a:cubicBezTo>
                <a:cubicBezTo>
                  <a:pt x="301" y="152"/>
                  <a:pt x="298" y="150"/>
                  <a:pt x="298" y="147"/>
                </a:cubicBezTo>
                <a:cubicBezTo>
                  <a:pt x="298" y="116"/>
                  <a:pt x="298" y="116"/>
                  <a:pt x="298" y="116"/>
                </a:cubicBezTo>
                <a:cubicBezTo>
                  <a:pt x="298" y="114"/>
                  <a:pt x="301" y="111"/>
                  <a:pt x="303" y="111"/>
                </a:cubicBezTo>
                <a:lnTo>
                  <a:pt x="334" y="111"/>
                </a:lnTo>
                <a:close/>
                <a:moveTo>
                  <a:pt x="391" y="111"/>
                </a:moveTo>
                <a:cubicBezTo>
                  <a:pt x="394" y="111"/>
                  <a:pt x="396" y="114"/>
                  <a:pt x="396" y="116"/>
                </a:cubicBezTo>
                <a:cubicBezTo>
                  <a:pt x="396" y="147"/>
                  <a:pt x="396" y="147"/>
                  <a:pt x="396" y="147"/>
                </a:cubicBezTo>
                <a:cubicBezTo>
                  <a:pt x="396" y="150"/>
                  <a:pt x="394" y="152"/>
                  <a:pt x="391" y="152"/>
                </a:cubicBezTo>
                <a:cubicBezTo>
                  <a:pt x="360" y="152"/>
                  <a:pt x="360" y="152"/>
                  <a:pt x="360" y="152"/>
                </a:cubicBezTo>
                <a:cubicBezTo>
                  <a:pt x="358" y="152"/>
                  <a:pt x="355" y="150"/>
                  <a:pt x="355" y="147"/>
                </a:cubicBezTo>
                <a:cubicBezTo>
                  <a:pt x="355" y="116"/>
                  <a:pt x="355" y="116"/>
                  <a:pt x="355" y="116"/>
                </a:cubicBezTo>
                <a:cubicBezTo>
                  <a:pt x="355" y="114"/>
                  <a:pt x="358" y="111"/>
                  <a:pt x="360" y="111"/>
                </a:cubicBezTo>
                <a:lnTo>
                  <a:pt x="391" y="111"/>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cxnSp>
        <p:nvCxnSpPr>
          <p:cNvPr id="8" name="Straight Arrow Connector 7"/>
          <p:cNvCxnSpPr>
            <a:cxnSpLocks/>
          </p:cNvCxnSpPr>
          <p:nvPr/>
        </p:nvCxnSpPr>
        <p:spPr bwMode="auto">
          <a:xfrm>
            <a:off x="5126054" y="5469375"/>
            <a:ext cx="2127723" cy="0"/>
          </a:xfrm>
          <a:prstGeom prst="straightConnector1">
            <a:avLst/>
          </a:prstGeom>
          <a:ln w="349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1" name="Straight Arrow Connector 10"/>
          <p:cNvCxnSpPr>
            <a:cxnSpLocks/>
          </p:cNvCxnSpPr>
          <p:nvPr/>
        </p:nvCxnSpPr>
        <p:spPr bwMode="auto">
          <a:xfrm flipV="1">
            <a:off x="3106009" y="5492834"/>
            <a:ext cx="1323643" cy="297385"/>
          </a:xfrm>
          <a:prstGeom prst="straightConnector1">
            <a:avLst/>
          </a:prstGeom>
          <a:ln w="349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4" name="Straight Arrow Connector 13"/>
          <p:cNvCxnSpPr>
            <a:cxnSpLocks/>
          </p:cNvCxnSpPr>
          <p:nvPr/>
        </p:nvCxnSpPr>
        <p:spPr bwMode="auto">
          <a:xfrm>
            <a:off x="7777498" y="5492834"/>
            <a:ext cx="1323643" cy="320843"/>
          </a:xfrm>
          <a:prstGeom prst="straightConnector1">
            <a:avLst/>
          </a:prstGeom>
          <a:ln w="349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9" name="TextBox 8"/>
          <p:cNvSpPr txBox="1"/>
          <p:nvPr/>
        </p:nvSpPr>
        <p:spPr>
          <a:xfrm flipH="1">
            <a:off x="5841897" y="5069265"/>
            <a:ext cx="696036" cy="400110"/>
          </a:xfrm>
          <a:prstGeom prst="rect">
            <a:avLst/>
          </a:prstGeom>
          <a:noFill/>
        </p:spPr>
        <p:txBody>
          <a:bodyPr wrap="square" rtlCol="0">
            <a:spAutoFit/>
          </a:bodyPr>
          <a:lstStyle/>
          <a:p>
            <a:r>
              <a:rPr lang="en-US" dirty="0"/>
              <a:t>1ms</a:t>
            </a:r>
          </a:p>
        </p:txBody>
      </p:sp>
      <p:sp>
        <p:nvSpPr>
          <p:cNvPr id="12" name="TextBox 11"/>
          <p:cNvSpPr txBox="1"/>
          <p:nvPr/>
        </p:nvSpPr>
        <p:spPr>
          <a:xfrm flipH="1">
            <a:off x="3187413" y="5202590"/>
            <a:ext cx="696036" cy="400110"/>
          </a:xfrm>
          <a:prstGeom prst="rect">
            <a:avLst/>
          </a:prstGeom>
          <a:noFill/>
        </p:spPr>
        <p:txBody>
          <a:bodyPr wrap="square" rtlCol="0">
            <a:spAutoFit/>
          </a:bodyPr>
          <a:lstStyle/>
          <a:p>
            <a:r>
              <a:rPr lang="en-US" dirty="0"/>
              <a:t>2ms</a:t>
            </a:r>
          </a:p>
        </p:txBody>
      </p:sp>
      <p:sp>
        <p:nvSpPr>
          <p:cNvPr id="13" name="TextBox 12"/>
          <p:cNvSpPr txBox="1"/>
          <p:nvPr/>
        </p:nvSpPr>
        <p:spPr>
          <a:xfrm flipH="1">
            <a:off x="8405105" y="5271860"/>
            <a:ext cx="696036" cy="400110"/>
          </a:xfrm>
          <a:prstGeom prst="rect">
            <a:avLst/>
          </a:prstGeom>
          <a:noFill/>
        </p:spPr>
        <p:txBody>
          <a:bodyPr wrap="square" rtlCol="0">
            <a:spAutoFit/>
          </a:bodyPr>
          <a:lstStyle/>
          <a:p>
            <a:r>
              <a:rPr lang="en-US" dirty="0"/>
              <a:t>2ms</a:t>
            </a:r>
          </a:p>
        </p:txBody>
      </p:sp>
    </p:spTree>
    <p:extLst>
      <p:ext uri="{BB962C8B-B14F-4D97-AF65-F5344CB8AC3E}">
        <p14:creationId xmlns:p14="http://schemas.microsoft.com/office/powerpoint/2010/main" val="633906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just">
              <a:buNone/>
            </a:pPr>
            <a:r>
              <a:rPr lang="en-US" dirty="0"/>
              <a:t>This case considers an indoor factory environment with different objects, such as robotic units and self-driving machines performing dedicated production tasks, which are centrally controlled by a production center.</a:t>
            </a:r>
          </a:p>
          <a:p>
            <a:pPr marL="0" indent="0" algn="just">
              <a:buNone/>
            </a:pPr>
            <a:r>
              <a:rPr lang="en-US" dirty="0"/>
              <a:t>A static deployment with near-static channel is expected [3]. Even if some terminals are mobile, their speed can be expected to be limited, and variations will mostly be related to people and machinery in the environment [3].</a:t>
            </a:r>
          </a:p>
        </p:txBody>
      </p:sp>
      <p:sp>
        <p:nvSpPr>
          <p:cNvPr id="3" name="Title 2"/>
          <p:cNvSpPr>
            <a:spLocks noGrp="1"/>
          </p:cNvSpPr>
          <p:nvPr>
            <p:ph type="title"/>
          </p:nvPr>
        </p:nvSpPr>
        <p:spPr/>
        <p:txBody>
          <a:bodyPr/>
          <a:lstStyle/>
          <a:p>
            <a:r>
              <a:rPr lang="en-US" dirty="0">
                <a:solidFill>
                  <a:srgbClr val="00A9D4"/>
                </a:solidFill>
              </a:rPr>
              <a:t>Use Case –</a:t>
            </a:r>
            <a:br>
              <a:rPr lang="en-US" dirty="0">
                <a:solidFill>
                  <a:srgbClr val="00A9D4"/>
                </a:solidFill>
              </a:rPr>
            </a:br>
            <a:r>
              <a:rPr lang="en-US" dirty="0">
                <a:solidFill>
                  <a:srgbClr val="00A9D4"/>
                </a:solidFill>
              </a:rPr>
              <a:t>Factory automation</a:t>
            </a:r>
          </a:p>
        </p:txBody>
      </p:sp>
    </p:spTree>
    <p:extLst>
      <p:ext uri="{BB962C8B-B14F-4D97-AF65-F5344CB8AC3E}">
        <p14:creationId xmlns:p14="http://schemas.microsoft.com/office/powerpoint/2010/main" val="4230296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previous use cases consider at most moderate mobility. A further use case may be considered for outdoor wide-area which includes mobility.</a:t>
            </a:r>
          </a:p>
          <a:p>
            <a:endParaRPr lang="en-US" dirty="0"/>
          </a:p>
          <a:p>
            <a:r>
              <a:rPr lang="en-US" dirty="0"/>
              <a:t>For example, the remote control of an unmanned vehicle such as unmanned aerial vehicle (UAV), or a vehicle that needs remote operation like an unmanned taxi or a truck in a construction site. </a:t>
            </a:r>
          </a:p>
          <a:p>
            <a:endParaRPr lang="en-US" dirty="0"/>
          </a:p>
        </p:txBody>
      </p:sp>
      <p:sp>
        <p:nvSpPr>
          <p:cNvPr id="3" name="Title 2"/>
          <p:cNvSpPr>
            <a:spLocks noGrp="1"/>
          </p:cNvSpPr>
          <p:nvPr>
            <p:ph type="title"/>
          </p:nvPr>
        </p:nvSpPr>
        <p:spPr/>
        <p:txBody>
          <a:bodyPr/>
          <a:lstStyle/>
          <a:p>
            <a:r>
              <a:rPr lang="en-US" dirty="0">
                <a:solidFill>
                  <a:srgbClr val="00A9D4"/>
                </a:solidFill>
              </a:rPr>
              <a:t>use case –</a:t>
            </a:r>
            <a:br>
              <a:rPr lang="en-US" dirty="0">
                <a:solidFill>
                  <a:srgbClr val="00A9D4"/>
                </a:solidFill>
              </a:rPr>
            </a:br>
            <a:r>
              <a:rPr lang="en-US" dirty="0">
                <a:solidFill>
                  <a:srgbClr val="00A9D4"/>
                </a:solidFill>
              </a:rPr>
              <a:t>Haptic remote control</a:t>
            </a:r>
            <a:endParaRPr lang="en-US" dirty="0">
              <a:solidFill>
                <a:srgbClr val="FF0000"/>
              </a:solidFill>
            </a:endParaRPr>
          </a:p>
        </p:txBody>
      </p:sp>
    </p:spTree>
    <p:extLst>
      <p:ext uri="{BB962C8B-B14F-4D97-AF65-F5344CB8AC3E}">
        <p14:creationId xmlns:p14="http://schemas.microsoft.com/office/powerpoint/2010/main" val="2474077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QCI values for URLLC cases</a:t>
            </a:r>
            <a:br>
              <a:rPr lang="en-US" dirty="0"/>
            </a:b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269584018"/>
              </p:ext>
            </p:extLst>
          </p:nvPr>
        </p:nvGraphicFramePr>
        <p:xfrm>
          <a:off x="524935" y="1814596"/>
          <a:ext cx="10648878" cy="3398185"/>
        </p:xfrm>
        <a:graphic>
          <a:graphicData uri="http://schemas.openxmlformats.org/drawingml/2006/table">
            <a:tbl>
              <a:tblPr firstRow="1" firstCol="1" bandRow="1"/>
              <a:tblGrid>
                <a:gridCol w="1049791">
                  <a:extLst>
                    <a:ext uri="{9D8B030D-6E8A-4147-A177-3AD203B41FA5}">
                      <a16:colId xmlns:a16="http://schemas.microsoft.com/office/drawing/2014/main" val="2333554663"/>
                    </a:ext>
                  </a:extLst>
                </a:gridCol>
                <a:gridCol w="1132114">
                  <a:extLst>
                    <a:ext uri="{9D8B030D-6E8A-4147-A177-3AD203B41FA5}">
                      <a16:colId xmlns:a16="http://schemas.microsoft.com/office/drawing/2014/main" val="3010178112"/>
                    </a:ext>
                  </a:extLst>
                </a:gridCol>
                <a:gridCol w="957943">
                  <a:extLst>
                    <a:ext uri="{9D8B030D-6E8A-4147-A177-3AD203B41FA5}">
                      <a16:colId xmlns:a16="http://schemas.microsoft.com/office/drawing/2014/main" val="946173679"/>
                    </a:ext>
                  </a:extLst>
                </a:gridCol>
                <a:gridCol w="881743">
                  <a:extLst>
                    <a:ext uri="{9D8B030D-6E8A-4147-A177-3AD203B41FA5}">
                      <a16:colId xmlns:a16="http://schemas.microsoft.com/office/drawing/2014/main" val="2080422005"/>
                    </a:ext>
                  </a:extLst>
                </a:gridCol>
                <a:gridCol w="925285">
                  <a:extLst>
                    <a:ext uri="{9D8B030D-6E8A-4147-A177-3AD203B41FA5}">
                      <a16:colId xmlns:a16="http://schemas.microsoft.com/office/drawing/2014/main" val="1952987749"/>
                    </a:ext>
                  </a:extLst>
                </a:gridCol>
                <a:gridCol w="5702002">
                  <a:extLst>
                    <a:ext uri="{9D8B030D-6E8A-4147-A177-3AD203B41FA5}">
                      <a16:colId xmlns:a16="http://schemas.microsoft.com/office/drawing/2014/main" val="3422405521"/>
                    </a:ext>
                  </a:extLst>
                </a:gridCol>
              </a:tblGrid>
              <a:tr h="764352">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QCI</a:t>
                      </a:r>
                      <a:endParaRPr lang="sv-SE" sz="1600" b="1" dirty="0">
                        <a:effectLst/>
                        <a:latin typeface="Arial" panose="020B0604020202020204" pitchFamily="34" charset="0"/>
                        <a:ea typeface="Times New Roman" panose="02020603050405020304" pitchFamily="18" charset="0"/>
                      </a:endParaRPr>
                    </a:p>
                    <a:p>
                      <a:pPr algn="ctr">
                        <a:spcAft>
                          <a:spcPts val="0"/>
                        </a:spcAft>
                      </a:pPr>
                      <a:r>
                        <a:rPr lang="en-GB" sz="1600" b="1" dirty="0">
                          <a:effectLst/>
                          <a:latin typeface="Arial" panose="020B0604020202020204" pitchFamily="34" charset="0"/>
                          <a:ea typeface="Times New Roman" panose="02020603050405020304" pitchFamily="18" charset="0"/>
                        </a:rPr>
                        <a:t>Value</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Resource Type</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a:effectLst/>
                          <a:latin typeface="Arial" panose="020B0604020202020204" pitchFamily="34" charset="0"/>
                          <a:ea typeface="Times New Roman" panose="02020603050405020304" pitchFamily="18" charset="0"/>
                        </a:rPr>
                        <a:t>Priority Level</a:t>
                      </a:r>
                      <a:endParaRPr lang="sv-SE" sz="1600" b="1">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Packet Delay Budget</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a:effectLst/>
                          <a:latin typeface="Arial" panose="020B0604020202020204" pitchFamily="34" charset="0"/>
                          <a:ea typeface="Times New Roman" panose="02020603050405020304" pitchFamily="18" charset="0"/>
                        </a:rPr>
                        <a:t>Packet Error</a:t>
                      </a:r>
                      <a:endParaRPr lang="sv-SE" sz="1600" b="1">
                        <a:effectLst/>
                        <a:latin typeface="Arial" panose="020B0604020202020204" pitchFamily="34" charset="0"/>
                        <a:ea typeface="Times New Roman" panose="02020603050405020304" pitchFamily="18" charset="0"/>
                      </a:endParaRPr>
                    </a:p>
                    <a:p>
                      <a:pPr algn="ctr">
                        <a:spcAft>
                          <a:spcPts val="0"/>
                        </a:spcAft>
                      </a:pPr>
                      <a:r>
                        <a:rPr lang="en-GB" sz="1600" b="1">
                          <a:effectLst/>
                          <a:latin typeface="Arial" panose="020B0604020202020204" pitchFamily="34" charset="0"/>
                          <a:ea typeface="Times New Roman" panose="02020603050405020304" pitchFamily="18" charset="0"/>
                        </a:rPr>
                        <a:t>Rate </a:t>
                      </a:r>
                      <a:endParaRPr lang="sv-SE" sz="1600" b="1">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Example Services</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4892945"/>
                  </a:ext>
                </a:extLst>
              </a:tr>
              <a:tr h="289467">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4">
                  <a:txBody>
                    <a:bodyPr/>
                    <a:lstStyle/>
                    <a:p>
                      <a:pPr algn="ctr">
                        <a:spcAft>
                          <a:spcPts val="0"/>
                        </a:spcAft>
                      </a:pPr>
                      <a:r>
                        <a:rPr lang="en-GB" sz="1600" dirty="0">
                          <a:effectLst/>
                          <a:latin typeface="Arial" panose="020B0604020202020204" pitchFamily="34" charset="0"/>
                          <a:ea typeface="Calibri" panose="020F0502020204030204" pitchFamily="34" charset="0"/>
                        </a:rPr>
                        <a:t>Delay critical GBR</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20 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-2</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”Process automation” in </a:t>
                      </a:r>
                      <a:r>
                        <a:rPr lang="en-US" sz="1600" dirty="0"/>
                        <a:t>TS 22.261, </a:t>
                      </a:r>
                      <a:r>
                        <a:rPr lang="en-GB" sz="1600" dirty="0"/>
                        <a:t>Table 7.2.2-1</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0877572"/>
                  </a:ext>
                </a:extLst>
              </a:tr>
              <a:tr h="440663">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dirty="0" err="1">
                          <a:effectLst/>
                          <a:latin typeface="Arial" panose="020B0604020202020204" pitchFamily="34" charset="0"/>
                          <a:ea typeface="Times New Roman" panose="02020603050405020304" pitchFamily="18" charset="0"/>
                        </a:rPr>
                        <a:t>Factory</a:t>
                      </a:r>
                      <a:r>
                        <a:rPr lang="sv-SE" sz="1600" dirty="0">
                          <a:effectLst/>
                          <a:latin typeface="Arial" panose="020B0604020202020204" pitchFamily="34" charset="0"/>
                          <a:ea typeface="Times New Roman" panose="02020603050405020304" pitchFamily="18" charset="0"/>
                        </a:rPr>
                        <a:t> automation. </a:t>
                      </a: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a:t>
                      </a:r>
                      <a:r>
                        <a:rPr lang="en-GB" sz="1600" dirty="0"/>
                        <a:t>“</a:t>
                      </a:r>
                      <a:r>
                        <a:rPr lang="sv-SE" sz="1600" dirty="0" err="1">
                          <a:effectLst/>
                          <a:latin typeface="Arial" panose="020B0604020202020204" pitchFamily="34" charset="0"/>
                          <a:ea typeface="Times New Roman" panose="02020603050405020304" pitchFamily="18" charset="0"/>
                        </a:rPr>
                        <a:t>Discrete</a:t>
                      </a:r>
                      <a:r>
                        <a:rPr lang="sv-SE" sz="1600" dirty="0">
                          <a:effectLst/>
                          <a:latin typeface="Arial" panose="020B0604020202020204" pitchFamily="34" charset="0"/>
                          <a:ea typeface="Times New Roman" panose="02020603050405020304" pitchFamily="18" charset="0"/>
                        </a:rPr>
                        <a:t> automation – motion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239901"/>
                  </a:ext>
                </a:extLst>
              </a:tr>
              <a:tr h="881326">
                <a:tc>
                  <a:txBody>
                    <a:bodyPr/>
                    <a:lstStyle/>
                    <a:p>
                      <a:pPr algn="ctr">
                        <a:spcAft>
                          <a:spcPts val="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5 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a:effectLst/>
                          <a:latin typeface="Arial" panose="020B0604020202020204" pitchFamily="34" charset="0"/>
                          <a:ea typeface="Times New Roman" panose="02020603050405020304" pitchFamily="18" charset="0"/>
                        </a:rPr>
                        <a:t>Power </a:t>
                      </a:r>
                      <a:r>
                        <a:rPr lang="sv-SE" sz="1600" dirty="0" err="1">
                          <a:effectLst/>
                          <a:latin typeface="Arial" panose="020B0604020202020204" pitchFamily="34" charset="0"/>
                          <a:ea typeface="Times New Roman" panose="02020603050405020304" pitchFamily="18" charset="0"/>
                        </a:rPr>
                        <a:t>grid</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sub</a:t>
                      </a:r>
                      <a:r>
                        <a:rPr lang="sv-SE" sz="1600" dirty="0">
                          <a:effectLst/>
                          <a:latin typeface="Arial" panose="020B0604020202020204" pitchFamily="34" charset="0"/>
                          <a:ea typeface="Times New Roman" panose="02020603050405020304" pitchFamily="18" charset="0"/>
                        </a:rPr>
                        <a:t>-station. </a:t>
                      </a:r>
                      <a:r>
                        <a:rPr lang="sv-SE" sz="1600" dirty="0" err="1">
                          <a:effectLst/>
                          <a:latin typeface="Arial" panose="020B0604020202020204" pitchFamily="34" charset="0"/>
                          <a:ea typeface="Times New Roman" panose="02020603050405020304" pitchFamily="18" charset="0"/>
                        </a:rPr>
                        <a:t>Similar</a:t>
                      </a:r>
                      <a:r>
                        <a:rPr lang="sv-SE" sz="1600" baseline="0" dirty="0">
                          <a:effectLst/>
                          <a:latin typeface="Arial" panose="020B0604020202020204" pitchFamily="34" charset="0"/>
                          <a:ea typeface="Times New Roman" panose="02020603050405020304" pitchFamily="18" charset="0"/>
                        </a:rPr>
                        <a:t> </a:t>
                      </a:r>
                      <a:r>
                        <a:rPr lang="sv-SE" sz="1600" dirty="0">
                          <a:effectLst/>
                          <a:latin typeface="Arial" panose="020B0604020202020204" pitchFamily="34" charset="0"/>
                          <a:ea typeface="Times New Roman" panose="02020603050405020304" pitchFamily="18" charset="0"/>
                        </a:rPr>
                        <a:t>to </a:t>
                      </a:r>
                      <a:r>
                        <a:rPr lang="en-GB" sz="1600" dirty="0"/>
                        <a:t>“</a:t>
                      </a:r>
                      <a:r>
                        <a:rPr lang="sv-SE" sz="1600" dirty="0" err="1">
                          <a:effectLst/>
                          <a:latin typeface="Arial" panose="020B0604020202020204" pitchFamily="34" charset="0"/>
                          <a:ea typeface="Times New Roman" panose="02020603050405020304" pitchFamily="18" charset="0"/>
                        </a:rPr>
                        <a:t>Electricity</a:t>
                      </a:r>
                      <a:r>
                        <a:rPr lang="sv-SE" sz="1600" dirty="0">
                          <a:effectLst/>
                          <a:latin typeface="Arial" panose="020B0604020202020204" pitchFamily="34" charset="0"/>
                          <a:ea typeface="Times New Roman" panose="02020603050405020304" pitchFamily="18" charset="0"/>
                        </a:rPr>
                        <a:t> distribution – </a:t>
                      </a:r>
                      <a:r>
                        <a:rPr lang="sv-SE" sz="1600" dirty="0" err="1">
                          <a:effectLst/>
                          <a:latin typeface="Arial" panose="020B0604020202020204" pitchFamily="34" charset="0"/>
                          <a:ea typeface="Times New Roman" panose="02020603050405020304" pitchFamily="18" charset="0"/>
                        </a:rPr>
                        <a:t>high</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voltage</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p>
                    <a:p>
                      <a:pPr>
                        <a:spcAft>
                          <a:spcPts val="0"/>
                        </a:spcAft>
                      </a:pPr>
                      <a:endParaRPr lang="en-GB" sz="1600" dirty="0"/>
                    </a:p>
                    <a:p>
                      <a:pPr>
                        <a:spcAft>
                          <a:spcPts val="0"/>
                        </a:spcAft>
                      </a:pPr>
                      <a:r>
                        <a:rPr lang="en-GB" sz="1600" dirty="0">
                          <a:effectLst/>
                          <a:latin typeface="Arial" panose="020B0604020202020204" pitchFamily="34" charset="0"/>
                          <a:ea typeface="Times New Roman" panose="02020603050405020304" pitchFamily="18" charset="0"/>
                        </a:rPr>
                        <a:t>PDB: ~2 </a:t>
                      </a:r>
                      <a:r>
                        <a:rPr lang="en-GB" sz="1600" dirty="0" err="1">
                          <a:effectLst/>
                          <a:latin typeface="Arial" panose="020B0604020202020204" pitchFamily="34" charset="0"/>
                          <a:ea typeface="Times New Roman" panose="02020603050405020304" pitchFamily="18" charset="0"/>
                        </a:rPr>
                        <a:t>ms</a:t>
                      </a:r>
                      <a:r>
                        <a:rPr lang="en-GB" sz="1600" dirty="0">
                          <a:effectLst/>
                          <a:latin typeface="Arial" panose="020B0604020202020204" pitchFamily="34" charset="0"/>
                          <a:ea typeface="Times New Roman" panose="02020603050405020304" pitchFamily="18" charset="0"/>
                        </a:rPr>
                        <a:t> RAN latency,</a:t>
                      </a:r>
                      <a:r>
                        <a:rPr lang="en-GB" sz="1600" baseline="0" dirty="0">
                          <a:effectLst/>
                          <a:latin typeface="Arial" panose="020B0604020202020204" pitchFamily="34" charset="0"/>
                          <a:ea typeface="Times New Roman" panose="02020603050405020304" pitchFamily="18" charset="0"/>
                        </a:rPr>
                        <a:t> ~1ms CN</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9752792"/>
                  </a:ext>
                </a:extLst>
              </a:tr>
              <a:tr h="881326">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err="1">
                          <a:effectLst/>
                          <a:latin typeface="Arial" panose="020B0604020202020204" pitchFamily="34" charset="0"/>
                          <a:ea typeface="Times New Roman" panose="02020603050405020304" pitchFamily="18" charset="0"/>
                        </a:rPr>
                        <a:t>Haptic</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remote</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a:t>
                      </a:r>
                      <a:r>
                        <a:rPr lang="sv-SE" sz="1600" dirty="0" err="1">
                          <a:effectLst/>
                          <a:latin typeface="Arial" panose="020B0604020202020204" pitchFamily="34" charset="0"/>
                          <a:ea typeface="Times New Roman" panose="02020603050405020304" pitchFamily="18" charset="0"/>
                        </a:rPr>
                        <a:t>Remote</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58321"/>
                  </a:ext>
                </a:extLst>
              </a:tr>
            </a:tbl>
          </a:graphicData>
        </a:graphic>
      </p:graphicFrame>
      <p:sp>
        <p:nvSpPr>
          <p:cNvPr id="5" name="TextBox 4"/>
          <p:cNvSpPr txBox="1"/>
          <p:nvPr/>
        </p:nvSpPr>
        <p:spPr>
          <a:xfrm>
            <a:off x="528638" y="5421085"/>
            <a:ext cx="10648878" cy="846386"/>
          </a:xfrm>
          <a:prstGeom prst="rect">
            <a:avLst/>
          </a:prstGeom>
          <a:noFill/>
        </p:spPr>
        <p:txBody>
          <a:bodyPr wrap="square" rtlCol="0">
            <a:spAutoFit/>
          </a:bodyPr>
          <a:lstStyle/>
          <a:p>
            <a:r>
              <a:rPr lang="en-US" sz="1400" dirty="0"/>
              <a:t>P. Schulz et al., "Latency Critical IoT Applications in 5G: Perspective on the Design of Radio Interface and Network Architecture," in IEEE Communications Magazine, vol. 55, no. 2, pp. 70-78, February 2017 [</a:t>
            </a:r>
            <a:r>
              <a:rPr lang="en-US" sz="1400" dirty="0">
                <a:hlinkClick r:id="rId3"/>
              </a:rPr>
              <a:t>link</a:t>
            </a:r>
            <a:r>
              <a:rPr lang="en-US" sz="1400" dirty="0"/>
              <a:t>]</a:t>
            </a:r>
          </a:p>
          <a:p>
            <a:r>
              <a:rPr lang="en-US" sz="1400" dirty="0">
                <a:hlinkClick r:id="rId4"/>
              </a:rPr>
              <a:t>3GPP TS 22.261 V15.0.0</a:t>
            </a:r>
            <a:endParaRPr lang="en-US" sz="1400" dirty="0"/>
          </a:p>
        </p:txBody>
      </p:sp>
    </p:spTree>
    <p:extLst>
      <p:ext uri="{BB962C8B-B14F-4D97-AF65-F5344CB8AC3E}">
        <p14:creationId xmlns:p14="http://schemas.microsoft.com/office/powerpoint/2010/main" val="2474256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5QI values for URLLC cases</a:t>
            </a:r>
            <a:br>
              <a:rPr lang="en-US" dirty="0"/>
            </a:b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12699016"/>
              </p:ext>
            </p:extLst>
          </p:nvPr>
        </p:nvGraphicFramePr>
        <p:xfrm>
          <a:off x="524935" y="1814596"/>
          <a:ext cx="10648878" cy="3398185"/>
        </p:xfrm>
        <a:graphic>
          <a:graphicData uri="http://schemas.openxmlformats.org/drawingml/2006/table">
            <a:tbl>
              <a:tblPr firstRow="1" firstCol="1" bandRow="1"/>
              <a:tblGrid>
                <a:gridCol w="1049791">
                  <a:extLst>
                    <a:ext uri="{9D8B030D-6E8A-4147-A177-3AD203B41FA5}">
                      <a16:colId xmlns:a16="http://schemas.microsoft.com/office/drawing/2014/main" val="2333554663"/>
                    </a:ext>
                  </a:extLst>
                </a:gridCol>
                <a:gridCol w="1132114">
                  <a:extLst>
                    <a:ext uri="{9D8B030D-6E8A-4147-A177-3AD203B41FA5}">
                      <a16:colId xmlns:a16="http://schemas.microsoft.com/office/drawing/2014/main" val="3010178112"/>
                    </a:ext>
                  </a:extLst>
                </a:gridCol>
                <a:gridCol w="957943">
                  <a:extLst>
                    <a:ext uri="{9D8B030D-6E8A-4147-A177-3AD203B41FA5}">
                      <a16:colId xmlns:a16="http://schemas.microsoft.com/office/drawing/2014/main" val="946173679"/>
                    </a:ext>
                  </a:extLst>
                </a:gridCol>
                <a:gridCol w="881743">
                  <a:extLst>
                    <a:ext uri="{9D8B030D-6E8A-4147-A177-3AD203B41FA5}">
                      <a16:colId xmlns:a16="http://schemas.microsoft.com/office/drawing/2014/main" val="2080422005"/>
                    </a:ext>
                  </a:extLst>
                </a:gridCol>
                <a:gridCol w="925285">
                  <a:extLst>
                    <a:ext uri="{9D8B030D-6E8A-4147-A177-3AD203B41FA5}">
                      <a16:colId xmlns:a16="http://schemas.microsoft.com/office/drawing/2014/main" val="1952987749"/>
                    </a:ext>
                  </a:extLst>
                </a:gridCol>
                <a:gridCol w="5702002">
                  <a:extLst>
                    <a:ext uri="{9D8B030D-6E8A-4147-A177-3AD203B41FA5}">
                      <a16:colId xmlns:a16="http://schemas.microsoft.com/office/drawing/2014/main" val="3422405521"/>
                    </a:ext>
                  </a:extLst>
                </a:gridCol>
              </a:tblGrid>
              <a:tr h="764352">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5QI</a:t>
                      </a:r>
                      <a:endParaRPr lang="sv-SE" sz="1600" b="1" dirty="0">
                        <a:effectLst/>
                        <a:latin typeface="Arial" panose="020B0604020202020204" pitchFamily="34" charset="0"/>
                        <a:ea typeface="Times New Roman" panose="02020603050405020304" pitchFamily="18" charset="0"/>
                      </a:endParaRPr>
                    </a:p>
                    <a:p>
                      <a:pPr algn="ctr">
                        <a:spcAft>
                          <a:spcPts val="0"/>
                        </a:spcAft>
                      </a:pPr>
                      <a:r>
                        <a:rPr lang="en-GB" sz="1600" b="1" dirty="0">
                          <a:effectLst/>
                          <a:latin typeface="Arial" panose="020B0604020202020204" pitchFamily="34" charset="0"/>
                          <a:ea typeface="Times New Roman" panose="02020603050405020304" pitchFamily="18" charset="0"/>
                        </a:rPr>
                        <a:t>Value</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Resource Type</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a:effectLst/>
                          <a:latin typeface="Arial" panose="020B0604020202020204" pitchFamily="34" charset="0"/>
                          <a:ea typeface="Times New Roman" panose="02020603050405020304" pitchFamily="18" charset="0"/>
                        </a:rPr>
                        <a:t>Priority Level</a:t>
                      </a:r>
                      <a:endParaRPr lang="sv-SE" sz="1600" b="1">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Packet Delay Budget</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a:effectLst/>
                          <a:latin typeface="Arial" panose="020B0604020202020204" pitchFamily="34" charset="0"/>
                          <a:ea typeface="Times New Roman" panose="02020603050405020304" pitchFamily="18" charset="0"/>
                        </a:rPr>
                        <a:t>Packet Error</a:t>
                      </a:r>
                      <a:endParaRPr lang="sv-SE" sz="1600" b="1">
                        <a:effectLst/>
                        <a:latin typeface="Arial" panose="020B0604020202020204" pitchFamily="34" charset="0"/>
                        <a:ea typeface="Times New Roman" panose="02020603050405020304" pitchFamily="18" charset="0"/>
                      </a:endParaRPr>
                    </a:p>
                    <a:p>
                      <a:pPr algn="ctr">
                        <a:spcAft>
                          <a:spcPts val="0"/>
                        </a:spcAft>
                      </a:pPr>
                      <a:r>
                        <a:rPr lang="en-GB" sz="1600" b="1">
                          <a:effectLst/>
                          <a:latin typeface="Arial" panose="020B0604020202020204" pitchFamily="34" charset="0"/>
                          <a:ea typeface="Times New Roman" panose="02020603050405020304" pitchFamily="18" charset="0"/>
                        </a:rPr>
                        <a:t>Rate </a:t>
                      </a:r>
                      <a:endParaRPr lang="sv-SE" sz="1600" b="1">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b="1" dirty="0">
                          <a:effectLst/>
                          <a:latin typeface="Arial" panose="020B0604020202020204" pitchFamily="34" charset="0"/>
                          <a:ea typeface="Times New Roman" panose="02020603050405020304" pitchFamily="18" charset="0"/>
                        </a:rPr>
                        <a:t>Example Services</a:t>
                      </a:r>
                      <a:endParaRPr lang="sv-SE" sz="1600" b="1"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4892945"/>
                  </a:ext>
                </a:extLst>
              </a:tr>
              <a:tr h="289467">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4">
                  <a:txBody>
                    <a:bodyPr/>
                    <a:lstStyle/>
                    <a:p>
                      <a:pPr algn="ctr">
                        <a:spcAft>
                          <a:spcPts val="0"/>
                        </a:spcAft>
                      </a:pPr>
                      <a:r>
                        <a:rPr lang="en-GB" sz="1600" dirty="0">
                          <a:effectLst/>
                          <a:latin typeface="Arial" panose="020B0604020202020204" pitchFamily="34" charset="0"/>
                          <a:ea typeface="Calibri" panose="020F0502020204030204" pitchFamily="34" charset="0"/>
                        </a:rPr>
                        <a:t>Delay critical GBR</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20 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-2</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”Process automation” in </a:t>
                      </a:r>
                      <a:r>
                        <a:rPr lang="en-US" sz="1600" dirty="0"/>
                        <a:t>TS 22.261, </a:t>
                      </a:r>
                      <a:r>
                        <a:rPr lang="en-GB" sz="1600" dirty="0"/>
                        <a:t>Table 7.2.2-1</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0877572"/>
                  </a:ext>
                </a:extLst>
              </a:tr>
              <a:tr h="440663">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600" dirty="0" err="1">
                          <a:effectLst/>
                          <a:latin typeface="Arial" panose="020B0604020202020204" pitchFamily="34" charset="0"/>
                          <a:ea typeface="Times New Roman" panose="02020603050405020304" pitchFamily="18" charset="0"/>
                        </a:rPr>
                        <a:t>Factory</a:t>
                      </a:r>
                      <a:r>
                        <a:rPr lang="sv-SE" sz="1600" dirty="0">
                          <a:effectLst/>
                          <a:latin typeface="Arial" panose="020B0604020202020204" pitchFamily="34" charset="0"/>
                          <a:ea typeface="Times New Roman" panose="02020603050405020304" pitchFamily="18" charset="0"/>
                        </a:rPr>
                        <a:t> automation. </a:t>
                      </a: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a:t>
                      </a:r>
                      <a:r>
                        <a:rPr lang="en-GB" sz="1600" dirty="0"/>
                        <a:t>“</a:t>
                      </a:r>
                      <a:r>
                        <a:rPr lang="sv-SE" sz="1600" dirty="0" err="1">
                          <a:effectLst/>
                          <a:latin typeface="Arial" panose="020B0604020202020204" pitchFamily="34" charset="0"/>
                          <a:ea typeface="Times New Roman" panose="02020603050405020304" pitchFamily="18" charset="0"/>
                        </a:rPr>
                        <a:t>Discrete</a:t>
                      </a:r>
                      <a:r>
                        <a:rPr lang="sv-SE" sz="1600" dirty="0">
                          <a:effectLst/>
                          <a:latin typeface="Arial" panose="020B0604020202020204" pitchFamily="34" charset="0"/>
                          <a:ea typeface="Times New Roman" panose="02020603050405020304" pitchFamily="18" charset="0"/>
                        </a:rPr>
                        <a:t> automation – motion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9239901"/>
                  </a:ext>
                </a:extLst>
              </a:tr>
              <a:tr h="881326">
                <a:tc>
                  <a:txBody>
                    <a:bodyPr/>
                    <a:lstStyle/>
                    <a:p>
                      <a:pPr algn="ctr">
                        <a:spcAft>
                          <a:spcPts val="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5 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a:effectLst/>
                          <a:latin typeface="Arial" panose="020B0604020202020204" pitchFamily="34" charset="0"/>
                          <a:ea typeface="Times New Roman" panose="02020603050405020304" pitchFamily="18" charset="0"/>
                        </a:rPr>
                        <a:t>Power </a:t>
                      </a:r>
                      <a:r>
                        <a:rPr lang="sv-SE" sz="1600" dirty="0" err="1">
                          <a:effectLst/>
                          <a:latin typeface="Arial" panose="020B0604020202020204" pitchFamily="34" charset="0"/>
                          <a:ea typeface="Times New Roman" panose="02020603050405020304" pitchFamily="18" charset="0"/>
                        </a:rPr>
                        <a:t>grid</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sub</a:t>
                      </a:r>
                      <a:r>
                        <a:rPr lang="sv-SE" sz="1600" dirty="0">
                          <a:effectLst/>
                          <a:latin typeface="Arial" panose="020B0604020202020204" pitchFamily="34" charset="0"/>
                          <a:ea typeface="Times New Roman" panose="02020603050405020304" pitchFamily="18" charset="0"/>
                        </a:rPr>
                        <a:t>-station. </a:t>
                      </a:r>
                      <a:r>
                        <a:rPr lang="sv-SE" sz="1600" dirty="0" err="1">
                          <a:effectLst/>
                          <a:latin typeface="Arial" panose="020B0604020202020204" pitchFamily="34" charset="0"/>
                          <a:ea typeface="Times New Roman" panose="02020603050405020304" pitchFamily="18" charset="0"/>
                        </a:rPr>
                        <a:t>Similar</a:t>
                      </a:r>
                      <a:r>
                        <a:rPr lang="sv-SE" sz="1600" baseline="0" dirty="0">
                          <a:effectLst/>
                          <a:latin typeface="Arial" panose="020B0604020202020204" pitchFamily="34" charset="0"/>
                          <a:ea typeface="Times New Roman" panose="02020603050405020304" pitchFamily="18" charset="0"/>
                        </a:rPr>
                        <a:t> </a:t>
                      </a:r>
                      <a:r>
                        <a:rPr lang="sv-SE" sz="1600" dirty="0">
                          <a:effectLst/>
                          <a:latin typeface="Arial" panose="020B0604020202020204" pitchFamily="34" charset="0"/>
                          <a:ea typeface="Times New Roman" panose="02020603050405020304" pitchFamily="18" charset="0"/>
                        </a:rPr>
                        <a:t>to </a:t>
                      </a:r>
                      <a:r>
                        <a:rPr lang="en-GB" sz="1600" dirty="0"/>
                        <a:t>“</a:t>
                      </a:r>
                      <a:r>
                        <a:rPr lang="sv-SE" sz="1600" dirty="0" err="1">
                          <a:effectLst/>
                          <a:latin typeface="Arial" panose="020B0604020202020204" pitchFamily="34" charset="0"/>
                          <a:ea typeface="Times New Roman" panose="02020603050405020304" pitchFamily="18" charset="0"/>
                        </a:rPr>
                        <a:t>Electricity</a:t>
                      </a:r>
                      <a:r>
                        <a:rPr lang="sv-SE" sz="1600" dirty="0">
                          <a:effectLst/>
                          <a:latin typeface="Arial" panose="020B0604020202020204" pitchFamily="34" charset="0"/>
                          <a:ea typeface="Times New Roman" panose="02020603050405020304" pitchFamily="18" charset="0"/>
                        </a:rPr>
                        <a:t> distribution – </a:t>
                      </a:r>
                      <a:r>
                        <a:rPr lang="sv-SE" sz="1600" dirty="0" err="1">
                          <a:effectLst/>
                          <a:latin typeface="Arial" panose="020B0604020202020204" pitchFamily="34" charset="0"/>
                          <a:ea typeface="Times New Roman" panose="02020603050405020304" pitchFamily="18" charset="0"/>
                        </a:rPr>
                        <a:t>high</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voltage</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p>
                    <a:p>
                      <a:pPr>
                        <a:spcAft>
                          <a:spcPts val="0"/>
                        </a:spcAft>
                      </a:pPr>
                      <a:endParaRPr lang="en-GB" sz="1600" dirty="0"/>
                    </a:p>
                    <a:p>
                      <a:pPr>
                        <a:spcAft>
                          <a:spcPts val="0"/>
                        </a:spcAft>
                      </a:pPr>
                      <a:r>
                        <a:rPr lang="en-GB" sz="1600" dirty="0">
                          <a:effectLst/>
                          <a:latin typeface="Arial" panose="020B0604020202020204" pitchFamily="34" charset="0"/>
                          <a:ea typeface="Times New Roman" panose="02020603050405020304" pitchFamily="18" charset="0"/>
                        </a:rPr>
                        <a:t>PDB: ~2 </a:t>
                      </a:r>
                      <a:r>
                        <a:rPr lang="en-GB" sz="1600" dirty="0" err="1">
                          <a:effectLst/>
                          <a:latin typeface="Arial" panose="020B0604020202020204" pitchFamily="34" charset="0"/>
                          <a:ea typeface="Times New Roman" panose="02020603050405020304" pitchFamily="18" charset="0"/>
                        </a:rPr>
                        <a:t>ms</a:t>
                      </a:r>
                      <a:r>
                        <a:rPr lang="en-GB" sz="1600" dirty="0">
                          <a:effectLst/>
                          <a:latin typeface="Arial" panose="020B0604020202020204" pitchFamily="34" charset="0"/>
                          <a:ea typeface="Times New Roman" panose="02020603050405020304" pitchFamily="18" charset="0"/>
                        </a:rPr>
                        <a:t> RAN latency,</a:t>
                      </a:r>
                      <a:r>
                        <a:rPr lang="en-GB" sz="1600" baseline="0" dirty="0">
                          <a:effectLst/>
                          <a:latin typeface="Arial" panose="020B0604020202020204" pitchFamily="34" charset="0"/>
                          <a:ea typeface="Times New Roman" panose="02020603050405020304" pitchFamily="18" charset="0"/>
                        </a:rPr>
                        <a:t> ~1ms CN</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9752792"/>
                  </a:ext>
                </a:extLst>
              </a:tr>
              <a:tr h="881326">
                <a:tc>
                  <a:txBody>
                    <a:bodyPr/>
                    <a:lstStyle/>
                    <a:p>
                      <a:pPr algn="ctr">
                        <a:spcAft>
                          <a:spcPts val="1200"/>
                        </a:spcAft>
                      </a:pP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lang="en-US" dirty="0"/>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sv-SE" sz="1600" dirty="0">
                          <a:effectLst/>
                          <a:latin typeface="Arial" panose="020B0604020202020204" pitchFamily="34" charset="0"/>
                          <a:ea typeface="Calibri" panose="020F0502020204030204" pitchFamily="34" charset="0"/>
                        </a:rPr>
                        <a:t>3</a:t>
                      </a: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10 </a:t>
                      </a:r>
                      <a:r>
                        <a:rPr lang="en-GB" sz="1600" dirty="0" err="1">
                          <a:effectLst/>
                          <a:latin typeface="Arial" panose="020B0604020202020204" pitchFamily="34" charset="0"/>
                          <a:ea typeface="Calibri" panose="020F0502020204030204" pitchFamily="34" charset="0"/>
                        </a:rPr>
                        <a:t>ms</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effectLst/>
                          <a:latin typeface="Arial" panose="020B0604020202020204" pitchFamily="34" charset="0"/>
                          <a:ea typeface="Calibri" panose="020F0502020204030204" pitchFamily="34" charset="0"/>
                        </a:rPr>
                        <a:t>10</a:t>
                      </a:r>
                      <a:r>
                        <a:rPr lang="en-GB" sz="1600" baseline="30000" dirty="0">
                          <a:effectLst/>
                          <a:latin typeface="Arial" panose="020B0604020202020204" pitchFamily="34" charset="0"/>
                          <a:ea typeface="Calibri" panose="020F0502020204030204" pitchFamily="34" charset="0"/>
                        </a:rPr>
                        <a:t>-5</a:t>
                      </a:r>
                      <a:endParaRPr lang="sv-SE" sz="1600" dirty="0">
                        <a:effectLst/>
                        <a:latin typeface="Arial" panose="020B0604020202020204" pitchFamily="34" charset="0"/>
                        <a:ea typeface="Calibri" panose="020F0502020204030204" pitchFamily="34"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spcAft>
                          <a:spcPts val="0"/>
                        </a:spcAft>
                      </a:pPr>
                      <a:r>
                        <a:rPr lang="sv-SE" sz="1600" dirty="0" err="1">
                          <a:effectLst/>
                          <a:latin typeface="Arial" panose="020B0604020202020204" pitchFamily="34" charset="0"/>
                          <a:ea typeface="Times New Roman" panose="02020603050405020304" pitchFamily="18" charset="0"/>
                        </a:rPr>
                        <a:t>Haptic</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remote</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Similar</a:t>
                      </a:r>
                      <a:r>
                        <a:rPr lang="sv-SE" sz="1600" dirty="0">
                          <a:effectLst/>
                          <a:latin typeface="Arial" panose="020B0604020202020204" pitchFamily="34" charset="0"/>
                          <a:ea typeface="Times New Roman" panose="02020603050405020304" pitchFamily="18" charset="0"/>
                        </a:rPr>
                        <a:t> to ”</a:t>
                      </a:r>
                      <a:r>
                        <a:rPr lang="sv-SE" sz="1600" dirty="0" err="1">
                          <a:effectLst/>
                          <a:latin typeface="Arial" panose="020B0604020202020204" pitchFamily="34" charset="0"/>
                          <a:ea typeface="Times New Roman" panose="02020603050405020304" pitchFamily="18" charset="0"/>
                        </a:rPr>
                        <a:t>Remote</a:t>
                      </a:r>
                      <a:r>
                        <a:rPr lang="sv-SE" sz="1600" dirty="0">
                          <a:effectLst/>
                          <a:latin typeface="Arial" panose="020B0604020202020204" pitchFamily="34" charset="0"/>
                          <a:ea typeface="Times New Roman" panose="02020603050405020304" pitchFamily="18" charset="0"/>
                        </a:rPr>
                        <a:t> </a:t>
                      </a:r>
                      <a:r>
                        <a:rPr lang="sv-SE" sz="1600" dirty="0" err="1">
                          <a:effectLst/>
                          <a:latin typeface="Arial" panose="020B0604020202020204" pitchFamily="34" charset="0"/>
                          <a:ea typeface="Times New Roman" panose="02020603050405020304" pitchFamily="18" charset="0"/>
                        </a:rPr>
                        <a:t>control</a:t>
                      </a:r>
                      <a:r>
                        <a:rPr lang="sv-SE" sz="1600" dirty="0">
                          <a:effectLst/>
                          <a:latin typeface="Arial" panose="020B0604020202020204" pitchFamily="34" charset="0"/>
                          <a:ea typeface="Times New Roman" panose="02020603050405020304" pitchFamily="18" charset="0"/>
                        </a:rPr>
                        <a:t>” in </a:t>
                      </a:r>
                      <a:r>
                        <a:rPr lang="en-US" sz="1600" dirty="0"/>
                        <a:t>TS 22.261, </a:t>
                      </a:r>
                      <a:r>
                        <a:rPr lang="en-GB" sz="1600" dirty="0"/>
                        <a:t>Table 7.2.2-1</a:t>
                      </a:r>
                      <a:endParaRPr lang="sv-SE" sz="1600" dirty="0">
                        <a:effectLst/>
                        <a:latin typeface="Arial" panose="020B0604020202020204" pitchFamily="34" charset="0"/>
                        <a:ea typeface="Times New Roman" panose="02020603050405020304" pitchFamily="18" charset="0"/>
                      </a:endParaRPr>
                    </a:p>
                  </a:txBody>
                  <a:tcPr marL="53325" marR="53325"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4558321"/>
                  </a:ext>
                </a:extLst>
              </a:tr>
            </a:tbl>
          </a:graphicData>
        </a:graphic>
      </p:graphicFrame>
      <p:sp>
        <p:nvSpPr>
          <p:cNvPr id="5" name="TextBox 4"/>
          <p:cNvSpPr txBox="1"/>
          <p:nvPr/>
        </p:nvSpPr>
        <p:spPr>
          <a:xfrm>
            <a:off x="528638" y="5421085"/>
            <a:ext cx="10648878" cy="846386"/>
          </a:xfrm>
          <a:prstGeom prst="rect">
            <a:avLst/>
          </a:prstGeom>
          <a:noFill/>
        </p:spPr>
        <p:txBody>
          <a:bodyPr wrap="square" rtlCol="0">
            <a:spAutoFit/>
          </a:bodyPr>
          <a:lstStyle/>
          <a:p>
            <a:r>
              <a:rPr lang="en-US" sz="1400" dirty="0"/>
              <a:t>P. Schulz et al., "Latency Critical IoT Applications in 5G: Perspective on the Design of Radio Interface and Network Architecture," in IEEE Communications Magazine, vol. 55, no. 2, pp. 70-78, February 2017 [</a:t>
            </a:r>
            <a:r>
              <a:rPr lang="en-US" sz="1400" dirty="0">
                <a:hlinkClick r:id="rId3"/>
              </a:rPr>
              <a:t>link</a:t>
            </a:r>
            <a:r>
              <a:rPr lang="en-US" sz="1400" dirty="0"/>
              <a:t>]</a:t>
            </a:r>
          </a:p>
          <a:p>
            <a:r>
              <a:rPr lang="en-US" sz="1400" dirty="0">
                <a:hlinkClick r:id="rId4"/>
              </a:rPr>
              <a:t>3GPP TS 22.261 V15.0.0</a:t>
            </a:r>
            <a:endParaRPr lang="en-US" sz="1400" dirty="0"/>
          </a:p>
        </p:txBody>
      </p:sp>
    </p:spTree>
    <p:extLst>
      <p:ext uri="{BB962C8B-B14F-4D97-AF65-F5344CB8AC3E}">
        <p14:creationId xmlns:p14="http://schemas.microsoft.com/office/powerpoint/2010/main" val="854985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1400" dirty="0"/>
              <a:t>[1] 3GPP TR 22.862 Feasibility study on new services and markets technology enablers for critical communications; Stage 1</a:t>
            </a:r>
          </a:p>
          <a:p>
            <a:pPr marL="0" indent="0">
              <a:buNone/>
            </a:pPr>
            <a:r>
              <a:rPr lang="en-US" sz="1400" dirty="0"/>
              <a:t>[2] 5GPPP White paper on Energy Vertical Sector. “5G and Energy”.</a:t>
            </a:r>
          </a:p>
          <a:p>
            <a:pPr marL="0" indent="0">
              <a:buNone/>
            </a:pPr>
            <a:r>
              <a:rPr lang="en-US" sz="1400" dirty="0"/>
              <a:t>[3] M. </a:t>
            </a:r>
            <a:r>
              <a:rPr lang="en-US" sz="1400" dirty="0" err="1"/>
              <a:t>Luvisotto</a:t>
            </a:r>
            <a:r>
              <a:rPr lang="en-US" sz="1400" dirty="0"/>
              <a:t>; Z. Pang; D. </a:t>
            </a:r>
            <a:r>
              <a:rPr lang="en-US" sz="1400" dirty="0" err="1"/>
              <a:t>Dzung</a:t>
            </a:r>
            <a:r>
              <a:rPr lang="en-US" sz="1400" dirty="0"/>
              <a:t>, "Ultra High Performance Wireless Control for Critical Applications: Challenges and Directions," in IEEE Transactions on Industrial Informatics, </a:t>
            </a:r>
            <a:r>
              <a:rPr lang="en-US" sz="1400" dirty="0" err="1"/>
              <a:t>vol.PP</a:t>
            </a:r>
            <a:r>
              <a:rPr lang="en-US" sz="1400" dirty="0"/>
              <a:t>, no.99, pp.1-1</a:t>
            </a:r>
          </a:p>
          <a:p>
            <a:pPr marL="0" indent="0">
              <a:buNone/>
            </a:pPr>
            <a:endParaRPr lang="en-US" sz="1400" dirty="0"/>
          </a:p>
        </p:txBody>
      </p:sp>
      <p:sp>
        <p:nvSpPr>
          <p:cNvPr id="3" name="Title 2"/>
          <p:cNvSpPr>
            <a:spLocks noGrp="1"/>
          </p:cNvSpPr>
          <p:nvPr>
            <p:ph type="title"/>
          </p:nvPr>
        </p:nvSpPr>
        <p:spPr/>
        <p:txBody>
          <a:bodyPr/>
          <a:lstStyle/>
          <a:p>
            <a:r>
              <a:rPr lang="en-US" dirty="0"/>
              <a:t>References</a:t>
            </a:r>
          </a:p>
        </p:txBody>
      </p:sp>
    </p:spTree>
    <p:extLst>
      <p:ext uri="{BB962C8B-B14F-4D97-AF65-F5344CB8AC3E}">
        <p14:creationId xmlns:p14="http://schemas.microsoft.com/office/powerpoint/2010/main" val="702046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Logo_ChapterSlide_Wide"/>
          <p:cNvPicPr>
            <a:picLocks/>
          </p:cNvPicPr>
          <p:nvPr/>
        </p:nvPicPr>
        <p:blipFill>
          <a:blip r:embed="rId3">
            <a:extLst>
              <a:ext uri="{28A0092B-C50C-407E-A947-70E740481C1C}">
                <a14:useLocalDpi xmlns:a14="http://schemas.microsoft.com/office/drawing/2010/main" val="0"/>
              </a:ext>
            </a:extLst>
          </a:blip>
          <a:stretch>
            <a:fillRect/>
          </a:stretch>
        </p:blipFill>
        <p:spPr>
          <a:xfrm>
            <a:off x="0" y="-60325"/>
            <a:ext cx="12192000" cy="6858000"/>
          </a:xfrm>
          <a:prstGeom prst="rect">
            <a:avLst/>
          </a:prstGeom>
        </p:spPr>
      </p:pic>
    </p:spTree>
    <p:extLst>
      <p:ext uri="{BB962C8B-B14F-4D97-AF65-F5344CB8AC3E}">
        <p14:creationId xmlns:p14="http://schemas.microsoft.com/office/powerpoint/2010/main" val="42037780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Background</a:t>
            </a:r>
          </a:p>
          <a:p>
            <a:r>
              <a:rPr lang="en-US" dirty="0"/>
              <a:t>Discussion – proposals on the specification new QCIs and 5QIs</a:t>
            </a:r>
          </a:p>
          <a:p>
            <a:r>
              <a:rPr lang="en-US" dirty="0"/>
              <a:t>New definition of the Packet Error Loss Ration (PELR) for URLLC</a:t>
            </a:r>
          </a:p>
          <a:p>
            <a:r>
              <a:rPr lang="en-US" dirty="0"/>
              <a:t>Proposal on the new parameter values</a:t>
            </a:r>
          </a:p>
        </p:txBody>
      </p:sp>
      <p:sp>
        <p:nvSpPr>
          <p:cNvPr id="3" name="Title 2"/>
          <p:cNvSpPr>
            <a:spLocks noGrp="1"/>
          </p:cNvSpPr>
          <p:nvPr>
            <p:ph type="title"/>
          </p:nvPr>
        </p:nvSpPr>
        <p:spPr/>
        <p:txBody>
          <a:bodyPr/>
          <a:lstStyle/>
          <a:p>
            <a:r>
              <a:rPr lang="en-US" dirty="0"/>
              <a:t>content</a:t>
            </a:r>
          </a:p>
        </p:txBody>
      </p:sp>
    </p:spTree>
    <p:extLst>
      <p:ext uri="{BB962C8B-B14F-4D97-AF65-F5344CB8AC3E}">
        <p14:creationId xmlns:p14="http://schemas.microsoft.com/office/powerpoint/2010/main" val="2389165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800000"/>
            <a:ext cx="11135785" cy="4481530"/>
          </a:xfrm>
        </p:spPr>
        <p:txBody>
          <a:bodyPr>
            <a:normAutofit fontScale="92500" lnSpcReduction="10000"/>
          </a:bodyPr>
          <a:lstStyle/>
          <a:p>
            <a:r>
              <a:rPr lang="en-GB" dirty="0"/>
              <a:t>URLLC requirements as documented in TS 22.26 are considered in Rel-15 LTE and NR RAN WIs:</a:t>
            </a:r>
          </a:p>
          <a:p>
            <a:pPr lvl="1"/>
            <a:r>
              <a:rPr lang="en-US" dirty="0"/>
              <a:t>Work Item on shortened TTI and processing time for LTE</a:t>
            </a:r>
            <a:r>
              <a:rPr lang="en-GB" dirty="0"/>
              <a:t> (RP-171468)</a:t>
            </a:r>
          </a:p>
          <a:p>
            <a:pPr lvl="1"/>
            <a:r>
              <a:rPr lang="en-GB" dirty="0"/>
              <a:t>Work item </a:t>
            </a:r>
            <a:r>
              <a:rPr lang="en-US" dirty="0"/>
              <a:t>on Ultra Reliable Low Latency Communication for LTE </a:t>
            </a:r>
            <a:r>
              <a:rPr lang="en-GB" dirty="0"/>
              <a:t>(RP-171489)</a:t>
            </a:r>
          </a:p>
          <a:p>
            <a:pPr lvl="1"/>
            <a:r>
              <a:rPr lang="en-GB" dirty="0"/>
              <a:t>Work Item on New Radio (RP-171485)</a:t>
            </a:r>
          </a:p>
          <a:p>
            <a:endParaRPr lang="en-GB" dirty="0"/>
          </a:p>
          <a:p>
            <a:r>
              <a:rPr lang="en-GB" dirty="0"/>
              <a:t>SA#76 updated the SA2 WID EDCE5 adding a new objective:</a:t>
            </a:r>
          </a:p>
          <a:p>
            <a:pPr lvl="1"/>
            <a:r>
              <a:rPr lang="en-US" i="1" dirty="0">
                <a:latin typeface="Arial" panose="020B0604020202020204" pitchFamily="34" charset="0"/>
                <a:ea typeface="Times New Roman" panose="02020603050405020304" pitchFamily="18" charset="0"/>
                <a:cs typeface="Times New Roman" panose="02020603050405020304" pitchFamily="18" charset="0"/>
              </a:rPr>
              <a:t>Mechanism to inform RAN on a per bearer level whether the traffic requires low latency e.g. by making use of the low latency features being defined by TSG RAN</a:t>
            </a:r>
          </a:p>
          <a:p>
            <a:r>
              <a:rPr lang="en-GB" dirty="0"/>
              <a:t>In the </a:t>
            </a:r>
            <a:r>
              <a:rPr lang="en-GB" dirty="0" err="1"/>
              <a:t>QoS</a:t>
            </a:r>
            <a:r>
              <a:rPr lang="en-GB" dirty="0"/>
              <a:t> framework a mechanism to inform RAN about </a:t>
            </a:r>
            <a:r>
              <a:rPr lang="en-GB" dirty="0" err="1"/>
              <a:t>QoS</a:t>
            </a:r>
            <a:r>
              <a:rPr lang="en-GB" dirty="0"/>
              <a:t> characteristics is based on QCIs specifying certain </a:t>
            </a:r>
            <a:r>
              <a:rPr lang="en-GB" dirty="0" err="1"/>
              <a:t>QoS</a:t>
            </a:r>
            <a:r>
              <a:rPr lang="en-GB" dirty="0"/>
              <a:t> characteristics signalled to RAN.</a:t>
            </a:r>
          </a:p>
          <a:p>
            <a:r>
              <a:rPr lang="en-GB" dirty="0"/>
              <a:t>Consequently, following the legacy approach, it is proposed to introduce new QCIs providing characteristics addressing the URLLC use case. </a:t>
            </a:r>
          </a:p>
          <a:p>
            <a:endParaRPr lang="sv-SE" dirty="0"/>
          </a:p>
          <a:p>
            <a:endParaRPr lang="sv-SE" dirty="0"/>
          </a:p>
          <a:p>
            <a:endParaRPr lang="en-US" dirty="0"/>
          </a:p>
        </p:txBody>
      </p:sp>
      <p:sp>
        <p:nvSpPr>
          <p:cNvPr id="3" name="Title 2"/>
          <p:cNvSpPr>
            <a:spLocks noGrp="1"/>
          </p:cNvSpPr>
          <p:nvPr>
            <p:ph type="title"/>
          </p:nvPr>
        </p:nvSpPr>
        <p:spPr/>
        <p:txBody>
          <a:bodyPr/>
          <a:lstStyle/>
          <a:p>
            <a:r>
              <a:rPr lang="en-US" dirty="0"/>
              <a:t>Background</a:t>
            </a:r>
          </a:p>
        </p:txBody>
      </p:sp>
    </p:spTree>
    <p:extLst>
      <p:ext uri="{BB962C8B-B14F-4D97-AF65-F5344CB8AC3E}">
        <p14:creationId xmlns:p14="http://schemas.microsoft.com/office/powerpoint/2010/main" val="2626468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9168" y="1417983"/>
            <a:ext cx="11135785" cy="5181600"/>
          </a:xfrm>
        </p:spPr>
        <p:txBody>
          <a:bodyPr>
            <a:normAutofit/>
          </a:bodyPr>
          <a:lstStyle/>
          <a:p>
            <a:r>
              <a:rPr lang="en-GB" dirty="0"/>
              <a:t>There are two LTE RAN work items in Release 15 introducing support for low latency and high reliability. </a:t>
            </a:r>
            <a:endParaRPr lang="sv-SE" dirty="0"/>
          </a:p>
          <a:p>
            <a:pPr lvl="0"/>
            <a:r>
              <a:rPr lang="en-US" dirty="0"/>
              <a:t>The work Item on shortened TTI and processing time for LTE</a:t>
            </a:r>
            <a:r>
              <a:rPr lang="en-GB" dirty="0"/>
              <a:t> (RP-171468) is improving latency only and is close to completion. For EDCE5 only support for low latency is included in the objectives.</a:t>
            </a:r>
          </a:p>
          <a:p>
            <a:pPr lvl="0"/>
            <a:r>
              <a:rPr lang="en-GB" b="1" dirty="0"/>
              <a:t>Proposal 1: </a:t>
            </a:r>
            <a:r>
              <a:rPr lang="en-GB" dirty="0"/>
              <a:t>To enable the possibility of selective support for the low latency, a single additional QCI  indicating low latency only, i.e. not combined with high reliability, shall be specified.</a:t>
            </a:r>
            <a:endParaRPr lang="sv-SE" dirty="0"/>
          </a:p>
          <a:p>
            <a:endParaRPr lang="sv-SE" dirty="0"/>
          </a:p>
          <a:p>
            <a:endParaRPr lang="en-US" dirty="0"/>
          </a:p>
        </p:txBody>
      </p:sp>
      <p:sp>
        <p:nvSpPr>
          <p:cNvPr id="3" name="Title 2"/>
          <p:cNvSpPr>
            <a:spLocks noGrp="1"/>
          </p:cNvSpPr>
          <p:nvPr>
            <p:ph type="title"/>
          </p:nvPr>
        </p:nvSpPr>
        <p:spPr/>
        <p:txBody>
          <a:bodyPr/>
          <a:lstStyle/>
          <a:p>
            <a:r>
              <a:rPr lang="en-US" dirty="0"/>
              <a:t>discussion (1)</a:t>
            </a:r>
          </a:p>
        </p:txBody>
      </p:sp>
    </p:spTree>
    <p:extLst>
      <p:ext uri="{BB962C8B-B14F-4D97-AF65-F5344CB8AC3E}">
        <p14:creationId xmlns:p14="http://schemas.microsoft.com/office/powerpoint/2010/main" val="178242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The work item </a:t>
            </a:r>
            <a:r>
              <a:rPr lang="en-US" dirty="0"/>
              <a:t>on Ultra Reliable Low Latency Communication for LTE </a:t>
            </a:r>
            <a:r>
              <a:rPr lang="en-GB" dirty="0"/>
              <a:t>(RP-171489) starts in October ‘17 and will introduce support for high reliability in LTE RAN. Given new QCIs as </a:t>
            </a:r>
            <a:r>
              <a:rPr lang="en-GB" dirty="0" err="1"/>
              <a:t>wrt</a:t>
            </a:r>
            <a:r>
              <a:rPr lang="en-GB" dirty="0"/>
              <a:t> RP-171468 concerning latency improvements are needed rather soon and very soon thereafter </a:t>
            </a:r>
            <a:r>
              <a:rPr lang="en-GB" dirty="0" err="1"/>
              <a:t>wrt</a:t>
            </a:r>
            <a:r>
              <a:rPr lang="en-GB" dirty="0"/>
              <a:t> RP-171489 new QCIs to capture new reliability characteristics  are needed as well, we propose:</a:t>
            </a:r>
          </a:p>
          <a:p>
            <a:r>
              <a:rPr lang="en-GB" b="1" dirty="0"/>
              <a:t>Proposal 2: </a:t>
            </a:r>
            <a:r>
              <a:rPr lang="en-GB" dirty="0"/>
              <a:t>New QCIs that capture both, i.e. combined low latency and high reliability requirements, shall be specified.</a:t>
            </a:r>
            <a:endParaRPr lang="sv-SE" dirty="0"/>
          </a:p>
          <a:p>
            <a:endParaRPr lang="en-US" dirty="0"/>
          </a:p>
        </p:txBody>
      </p:sp>
      <p:sp>
        <p:nvSpPr>
          <p:cNvPr id="3" name="Title 2"/>
          <p:cNvSpPr>
            <a:spLocks noGrp="1"/>
          </p:cNvSpPr>
          <p:nvPr>
            <p:ph type="title"/>
          </p:nvPr>
        </p:nvSpPr>
        <p:spPr/>
        <p:txBody>
          <a:bodyPr/>
          <a:lstStyle/>
          <a:p>
            <a:r>
              <a:rPr lang="en-US" dirty="0"/>
              <a:t>Discussion (2)</a:t>
            </a:r>
          </a:p>
        </p:txBody>
      </p:sp>
    </p:spTree>
    <p:extLst>
      <p:ext uri="{BB962C8B-B14F-4D97-AF65-F5344CB8AC3E}">
        <p14:creationId xmlns:p14="http://schemas.microsoft.com/office/powerpoint/2010/main" val="684658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Release15 RAN WI on New Radio (NR) (RP-171485) </a:t>
            </a:r>
            <a:r>
              <a:rPr lang="en-GB" dirty="0"/>
              <a:t>addresses support for high reliability and low latency requirements as documented for URLLC in TS 22.261 </a:t>
            </a:r>
            <a:r>
              <a:rPr lang="en-US" dirty="0"/>
              <a:t>and hence new 5QIs are needed to describe these requirements.</a:t>
            </a:r>
          </a:p>
          <a:p>
            <a:r>
              <a:rPr lang="en-GB" b="1" dirty="0"/>
              <a:t>Proposal 3: </a:t>
            </a:r>
            <a:r>
              <a:rPr lang="en-GB" dirty="0"/>
              <a:t>New 5QIs capturing both, low latency and high reliability requirements, shall be specified.</a:t>
            </a:r>
          </a:p>
          <a:p>
            <a:r>
              <a:rPr lang="en-GB" dirty="0"/>
              <a:t>Given that, based on the URLLC use cases, same requirements are going to be addressed by the respective LTE RAN and NR Rel-15 functionalities, the following is proposed:</a:t>
            </a:r>
          </a:p>
          <a:p>
            <a:r>
              <a:rPr lang="en-GB" b="1" dirty="0"/>
              <a:t>Proposal 4: </a:t>
            </a:r>
            <a:r>
              <a:rPr lang="en-GB" dirty="0"/>
              <a:t>The URLLC requirements shall be described by</a:t>
            </a:r>
          </a:p>
          <a:p>
            <a:pPr lvl="1"/>
            <a:r>
              <a:rPr lang="en-GB" dirty="0"/>
              <a:t> the same </a:t>
            </a:r>
            <a:r>
              <a:rPr lang="en-GB" dirty="0" err="1"/>
              <a:t>QoS</a:t>
            </a:r>
            <a:r>
              <a:rPr lang="en-GB" dirty="0"/>
              <a:t> characteristics specified for NR and LTE;</a:t>
            </a:r>
          </a:p>
          <a:p>
            <a:pPr lvl="1"/>
            <a:r>
              <a:rPr lang="en-GB" dirty="0"/>
              <a:t> the same parameter values shall be specified for the 5QIs and QCIs respectively. </a:t>
            </a:r>
            <a:endParaRPr lang="sv-SE" dirty="0"/>
          </a:p>
          <a:p>
            <a:endParaRPr lang="sv-SE" dirty="0"/>
          </a:p>
          <a:p>
            <a:endParaRPr lang="en-US" dirty="0"/>
          </a:p>
        </p:txBody>
      </p:sp>
      <p:sp>
        <p:nvSpPr>
          <p:cNvPr id="3" name="Title 2"/>
          <p:cNvSpPr>
            <a:spLocks noGrp="1"/>
          </p:cNvSpPr>
          <p:nvPr>
            <p:ph type="title"/>
          </p:nvPr>
        </p:nvSpPr>
        <p:spPr/>
        <p:txBody>
          <a:bodyPr/>
          <a:lstStyle/>
          <a:p>
            <a:r>
              <a:rPr lang="en-US" dirty="0"/>
              <a:t>Discussion (3)</a:t>
            </a:r>
          </a:p>
        </p:txBody>
      </p:sp>
    </p:spTree>
    <p:extLst>
      <p:ext uri="{BB962C8B-B14F-4D97-AF65-F5344CB8AC3E}">
        <p14:creationId xmlns:p14="http://schemas.microsoft.com/office/powerpoint/2010/main" val="1362862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24935" y="1415440"/>
            <a:ext cx="11135785" cy="3852000"/>
          </a:xfrm>
        </p:spPr>
        <p:txBody>
          <a:bodyPr/>
          <a:lstStyle/>
          <a:p>
            <a:pPr lvl="0"/>
            <a:r>
              <a:rPr lang="en-GB" b="1" dirty="0"/>
              <a:t>Proposal 1: </a:t>
            </a:r>
            <a:r>
              <a:rPr lang="en-GB" dirty="0"/>
              <a:t>To enable the possibility of selective support for the low latency, a single additional QCI  indicating low latency only, i.e. not combined with high reliability, shall be specified.</a:t>
            </a:r>
            <a:endParaRPr lang="sv-SE" dirty="0"/>
          </a:p>
          <a:p>
            <a:r>
              <a:rPr lang="en-GB" b="1" dirty="0"/>
              <a:t>Proposal 2: </a:t>
            </a:r>
            <a:r>
              <a:rPr lang="en-GB" dirty="0"/>
              <a:t>New QCIs that capture both, i.e. combined low latency and high reliability requirements, shall be specified.</a:t>
            </a:r>
            <a:endParaRPr lang="sv-SE" dirty="0"/>
          </a:p>
          <a:p>
            <a:r>
              <a:rPr lang="en-GB" b="1" dirty="0"/>
              <a:t>Proposal 3: </a:t>
            </a:r>
            <a:r>
              <a:rPr lang="en-GB" dirty="0"/>
              <a:t>New 5QIs capturing both, low latency and high reliability requirements, shall be specified.</a:t>
            </a:r>
          </a:p>
          <a:p>
            <a:r>
              <a:rPr lang="en-GB" b="1" dirty="0"/>
              <a:t>Proposal 4: </a:t>
            </a:r>
            <a:r>
              <a:rPr lang="en-GB" dirty="0"/>
              <a:t>The URLLC requirements shall be described by</a:t>
            </a:r>
          </a:p>
          <a:p>
            <a:pPr lvl="1"/>
            <a:r>
              <a:rPr lang="en-GB" dirty="0"/>
              <a:t> the same </a:t>
            </a:r>
            <a:r>
              <a:rPr lang="en-GB" dirty="0" err="1"/>
              <a:t>QoS</a:t>
            </a:r>
            <a:r>
              <a:rPr lang="en-GB" dirty="0"/>
              <a:t> characteristics specified for NR and LTE;</a:t>
            </a:r>
          </a:p>
          <a:p>
            <a:pPr lvl="1"/>
            <a:r>
              <a:rPr lang="en-GB" dirty="0"/>
              <a:t> the same parameter values shall be specified for the 5QIs and QCIs respectively. </a:t>
            </a:r>
            <a:endParaRPr lang="sv-SE" dirty="0"/>
          </a:p>
          <a:p>
            <a:pPr marL="0" indent="0">
              <a:buNone/>
            </a:pPr>
            <a:endParaRPr lang="en-GB" dirty="0"/>
          </a:p>
          <a:p>
            <a:endParaRPr lang="sv-SE" dirty="0"/>
          </a:p>
          <a:p>
            <a:endParaRPr lang="en-US" dirty="0"/>
          </a:p>
        </p:txBody>
      </p:sp>
      <p:sp>
        <p:nvSpPr>
          <p:cNvPr id="3" name="Title 2"/>
          <p:cNvSpPr>
            <a:spLocks noGrp="1"/>
          </p:cNvSpPr>
          <p:nvPr>
            <p:ph type="title"/>
          </p:nvPr>
        </p:nvSpPr>
        <p:spPr/>
        <p:txBody>
          <a:bodyPr/>
          <a:lstStyle/>
          <a:p>
            <a:r>
              <a:rPr lang="en-US" dirty="0"/>
              <a:t>Proposals summary</a:t>
            </a:r>
          </a:p>
        </p:txBody>
      </p:sp>
    </p:spTree>
    <p:extLst>
      <p:ext uri="{BB962C8B-B14F-4D97-AF65-F5344CB8AC3E}">
        <p14:creationId xmlns:p14="http://schemas.microsoft.com/office/powerpoint/2010/main" val="2609022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a:t>In TS 23.203 it is defined that the PDB should be fulfilled with a confidence level of 98%. This is sufficient for most GBR applications, but not for URLLC services. In order to cater for the more stringent requirements of URLLC, the definition must be improved.</a:t>
            </a:r>
          </a:p>
          <a:p>
            <a:r>
              <a:rPr lang="en-GB" dirty="0"/>
              <a:t>In R2-1704377, RAN2 fed back that the definition of PDB and PELR need to be improved to be suitable for URLLC services.</a:t>
            </a:r>
          </a:p>
          <a:p>
            <a:r>
              <a:rPr lang="en-US" b="1" dirty="0"/>
              <a:t>Proposal</a:t>
            </a:r>
            <a:r>
              <a:rPr lang="en-US" dirty="0"/>
              <a:t>:  A new resource type ‘delay critical GBR’ is introduced for delay critical services that require higher confidence level than 98% for the PDB, see S2-174350 (CR to TS 23.203)&amp;S2-174349 (</a:t>
            </a:r>
            <a:r>
              <a:rPr lang="en-US" dirty="0" err="1"/>
              <a:t>pCR</a:t>
            </a:r>
            <a:r>
              <a:rPr lang="en-US" dirty="0"/>
              <a:t> to TS 23.501). For delay critical GBR bearers/flows,  a packet which is delayed more than PDB shall be included in the PELR target.</a:t>
            </a:r>
            <a:endParaRPr lang="sv-SE" dirty="0"/>
          </a:p>
          <a:p>
            <a:endParaRPr lang="en-US" dirty="0"/>
          </a:p>
        </p:txBody>
      </p:sp>
      <p:sp>
        <p:nvSpPr>
          <p:cNvPr id="3" name="Title 2"/>
          <p:cNvSpPr>
            <a:spLocks noGrp="1"/>
          </p:cNvSpPr>
          <p:nvPr>
            <p:ph type="title"/>
          </p:nvPr>
        </p:nvSpPr>
        <p:spPr>
          <a:xfrm>
            <a:off x="524934" y="239714"/>
            <a:ext cx="10627328" cy="1085371"/>
          </a:xfrm>
        </p:spPr>
        <p:txBody>
          <a:bodyPr/>
          <a:lstStyle/>
          <a:p>
            <a:r>
              <a:rPr lang="en-US" dirty="0"/>
              <a:t>New </a:t>
            </a:r>
            <a:r>
              <a:rPr lang="en-US" dirty="0" err="1"/>
              <a:t>peLr</a:t>
            </a:r>
            <a:r>
              <a:rPr lang="en-US" dirty="0"/>
              <a:t> definition for </a:t>
            </a:r>
            <a:r>
              <a:rPr lang="en-US" dirty="0" err="1"/>
              <a:t>urllc</a:t>
            </a:r>
            <a:endParaRPr lang="en-US" dirty="0"/>
          </a:p>
        </p:txBody>
      </p:sp>
    </p:spTree>
    <p:extLst>
      <p:ext uri="{BB962C8B-B14F-4D97-AF65-F5344CB8AC3E}">
        <p14:creationId xmlns:p14="http://schemas.microsoft.com/office/powerpoint/2010/main" val="2009816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PDB consideration</a:t>
            </a:r>
          </a:p>
        </p:txBody>
      </p:sp>
      <p:sp>
        <p:nvSpPr>
          <p:cNvPr id="4" name="Rectangle 3"/>
          <p:cNvSpPr/>
          <p:nvPr/>
        </p:nvSpPr>
        <p:spPr bwMode="auto">
          <a:xfrm>
            <a:off x="642257" y="1393371"/>
            <a:ext cx="783771" cy="957943"/>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UE</a:t>
            </a:r>
          </a:p>
        </p:txBody>
      </p:sp>
      <p:sp>
        <p:nvSpPr>
          <p:cNvPr id="8" name="Rectangle 7"/>
          <p:cNvSpPr/>
          <p:nvPr/>
        </p:nvSpPr>
        <p:spPr bwMode="auto">
          <a:xfrm>
            <a:off x="3015343" y="1393370"/>
            <a:ext cx="783771" cy="957943"/>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RAN</a:t>
            </a:r>
          </a:p>
        </p:txBody>
      </p:sp>
      <p:sp>
        <p:nvSpPr>
          <p:cNvPr id="9" name="Rectangle 8"/>
          <p:cNvSpPr/>
          <p:nvPr/>
        </p:nvSpPr>
        <p:spPr bwMode="auto">
          <a:xfrm>
            <a:off x="5260070" y="1393371"/>
            <a:ext cx="783771" cy="957943"/>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UPF</a:t>
            </a:r>
          </a:p>
        </p:txBody>
      </p:sp>
      <p:sp>
        <p:nvSpPr>
          <p:cNvPr id="10" name="Rectangle 9"/>
          <p:cNvSpPr/>
          <p:nvPr/>
        </p:nvSpPr>
        <p:spPr bwMode="auto">
          <a:xfrm>
            <a:off x="8863242" y="1393369"/>
            <a:ext cx="783771" cy="957943"/>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DN</a:t>
            </a:r>
          </a:p>
        </p:txBody>
      </p:sp>
      <p:cxnSp>
        <p:nvCxnSpPr>
          <p:cNvPr id="12" name="Straight Arrow Connector 11"/>
          <p:cNvCxnSpPr>
            <a:stCxn id="4" idx="3"/>
            <a:endCxn id="8" idx="1"/>
          </p:cNvCxnSpPr>
          <p:nvPr/>
        </p:nvCxnSpPr>
        <p:spPr bwMode="auto">
          <a:xfrm flipV="1">
            <a:off x="1426028" y="1872342"/>
            <a:ext cx="1589315" cy="1"/>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4" name="Straight Arrow Connector 13"/>
          <p:cNvCxnSpPr>
            <a:stCxn id="8" idx="3"/>
            <a:endCxn id="9" idx="1"/>
          </p:cNvCxnSpPr>
          <p:nvPr/>
        </p:nvCxnSpPr>
        <p:spPr bwMode="auto">
          <a:xfrm>
            <a:off x="3799114" y="1872342"/>
            <a:ext cx="1460956" cy="1"/>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6" name="Straight Arrow Connector 15"/>
          <p:cNvCxnSpPr>
            <a:stCxn id="9" idx="3"/>
            <a:endCxn id="10" idx="1"/>
          </p:cNvCxnSpPr>
          <p:nvPr/>
        </p:nvCxnSpPr>
        <p:spPr bwMode="auto">
          <a:xfrm flipV="1">
            <a:off x="6043841" y="1872341"/>
            <a:ext cx="2819401" cy="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21" name="Straight Arrow Connector 20"/>
          <p:cNvCxnSpPr>
            <a:cxnSpLocks/>
          </p:cNvCxnSpPr>
          <p:nvPr/>
        </p:nvCxnSpPr>
        <p:spPr bwMode="auto">
          <a:xfrm>
            <a:off x="1447800" y="2591592"/>
            <a:ext cx="1589315" cy="0"/>
          </a:xfrm>
          <a:prstGeom prst="straightConnector1">
            <a:avLst/>
          </a:prstGeom>
          <a:solidFill>
            <a:schemeClr val="accent1"/>
          </a:solidFill>
          <a:ln w="38100" cap="flat" cmpd="sng" algn="ctr">
            <a:solidFill>
              <a:srgbClr val="FFC000"/>
            </a:solidFill>
            <a:prstDash val="solid"/>
            <a:round/>
            <a:headEnd type="arrow" w="med" len="med"/>
            <a:tailEnd type="arrow" w="med" len="med"/>
          </a:ln>
          <a:effectLst/>
        </p:spPr>
      </p:cxnSp>
      <p:cxnSp>
        <p:nvCxnSpPr>
          <p:cNvPr id="23" name="Straight Arrow Connector 22"/>
          <p:cNvCxnSpPr>
            <a:cxnSpLocks/>
          </p:cNvCxnSpPr>
          <p:nvPr/>
        </p:nvCxnSpPr>
        <p:spPr bwMode="auto">
          <a:xfrm>
            <a:off x="1447800" y="3451563"/>
            <a:ext cx="3757841" cy="0"/>
          </a:xfrm>
          <a:prstGeom prst="straightConnector1">
            <a:avLst/>
          </a:prstGeom>
          <a:solidFill>
            <a:schemeClr val="accent1"/>
          </a:solidFill>
          <a:ln w="38100" cap="flat" cmpd="sng" algn="ctr">
            <a:solidFill>
              <a:srgbClr val="FFC000"/>
            </a:solidFill>
            <a:prstDash val="solid"/>
            <a:round/>
            <a:headEnd type="arrow" w="med" len="med"/>
            <a:tailEnd type="arrow" w="med" len="med"/>
          </a:ln>
          <a:effectLst/>
        </p:spPr>
      </p:cxnSp>
      <p:cxnSp>
        <p:nvCxnSpPr>
          <p:cNvPr id="24" name="Straight Arrow Connector 23"/>
          <p:cNvCxnSpPr>
            <a:cxnSpLocks/>
          </p:cNvCxnSpPr>
          <p:nvPr/>
        </p:nvCxnSpPr>
        <p:spPr bwMode="auto">
          <a:xfrm>
            <a:off x="1447800" y="4365963"/>
            <a:ext cx="9165771" cy="0"/>
          </a:xfrm>
          <a:prstGeom prst="straightConnector1">
            <a:avLst/>
          </a:prstGeom>
          <a:solidFill>
            <a:schemeClr val="accent1"/>
          </a:solidFill>
          <a:ln w="38100" cap="flat" cmpd="sng" algn="ctr">
            <a:solidFill>
              <a:srgbClr val="FFC000"/>
            </a:solidFill>
            <a:prstDash val="solid"/>
            <a:round/>
            <a:headEnd type="arrow" w="med" len="med"/>
            <a:tailEnd type="arrow" w="med" len="med"/>
          </a:ln>
          <a:effectLst/>
        </p:spPr>
      </p:cxnSp>
      <p:sp>
        <p:nvSpPr>
          <p:cNvPr id="28" name="TextBox 27"/>
          <p:cNvSpPr txBox="1"/>
          <p:nvPr/>
        </p:nvSpPr>
        <p:spPr>
          <a:xfrm>
            <a:off x="1480458" y="2621468"/>
            <a:ext cx="1611339" cy="400110"/>
          </a:xfrm>
          <a:prstGeom prst="rect">
            <a:avLst/>
          </a:prstGeom>
          <a:noFill/>
        </p:spPr>
        <p:txBody>
          <a:bodyPr wrap="none" rtlCol="0">
            <a:spAutoFit/>
          </a:bodyPr>
          <a:lstStyle/>
          <a:p>
            <a:r>
              <a:rPr lang="en-US" dirty="0"/>
              <a:t>RAN latency</a:t>
            </a:r>
          </a:p>
        </p:txBody>
      </p:sp>
      <p:sp>
        <p:nvSpPr>
          <p:cNvPr id="29" name="TextBox 28"/>
          <p:cNvSpPr txBox="1"/>
          <p:nvPr/>
        </p:nvSpPr>
        <p:spPr>
          <a:xfrm>
            <a:off x="2580922" y="3515002"/>
            <a:ext cx="1564852" cy="400110"/>
          </a:xfrm>
          <a:prstGeom prst="rect">
            <a:avLst/>
          </a:prstGeom>
          <a:noFill/>
        </p:spPr>
        <p:txBody>
          <a:bodyPr wrap="none" rtlCol="0">
            <a:spAutoFit/>
          </a:bodyPr>
          <a:lstStyle/>
          <a:p>
            <a:r>
              <a:rPr lang="en-US" dirty="0">
                <a:solidFill>
                  <a:srgbClr val="FF0000"/>
                </a:solidFill>
              </a:rPr>
              <a:t>PDB for 5QI</a:t>
            </a:r>
          </a:p>
        </p:txBody>
      </p:sp>
      <p:sp>
        <p:nvSpPr>
          <p:cNvPr id="30" name="TextBox 29"/>
          <p:cNvSpPr txBox="1"/>
          <p:nvPr/>
        </p:nvSpPr>
        <p:spPr>
          <a:xfrm>
            <a:off x="3212294" y="4437293"/>
            <a:ext cx="5447966" cy="400110"/>
          </a:xfrm>
          <a:prstGeom prst="rect">
            <a:avLst/>
          </a:prstGeom>
          <a:noFill/>
        </p:spPr>
        <p:txBody>
          <a:bodyPr wrap="none" rtlCol="0">
            <a:spAutoFit/>
          </a:bodyPr>
          <a:lstStyle/>
          <a:p>
            <a:r>
              <a:rPr lang="en-US" dirty="0"/>
              <a:t>End-to-end latency (TS 22.261, </a:t>
            </a:r>
            <a:r>
              <a:rPr lang="en-GB" dirty="0"/>
              <a:t>Table 7.2.2-1</a:t>
            </a:r>
            <a:r>
              <a:rPr lang="en-US" dirty="0"/>
              <a:t>)</a:t>
            </a:r>
          </a:p>
        </p:txBody>
      </p:sp>
      <p:sp>
        <p:nvSpPr>
          <p:cNvPr id="2" name="TextBox 1"/>
          <p:cNvSpPr txBox="1"/>
          <p:nvPr/>
        </p:nvSpPr>
        <p:spPr>
          <a:xfrm>
            <a:off x="580505" y="5169003"/>
            <a:ext cx="10711543" cy="1323439"/>
          </a:xfrm>
          <a:prstGeom prst="rect">
            <a:avLst/>
          </a:prstGeom>
          <a:noFill/>
        </p:spPr>
        <p:txBody>
          <a:bodyPr wrap="square" rtlCol="0">
            <a:spAutoFit/>
          </a:bodyPr>
          <a:lstStyle/>
          <a:p>
            <a:r>
              <a:rPr lang="en-US" dirty="0"/>
              <a:t>TS 22.261, </a:t>
            </a:r>
            <a:r>
              <a:rPr lang="en-GB" dirty="0"/>
              <a:t>Table 7.2.2-1 provides relevant performance requirements for URLLC that are taken as input. The end-to-end latency can be larger than PDB in some deployments, and PDB larger than RAN latency, but for URLLC use cases can be assumed to be the same. Therefore, expected RAN latency can be the basis of the PDB values.</a:t>
            </a:r>
            <a:endParaRPr lang="en-US" dirty="0"/>
          </a:p>
        </p:txBody>
      </p:sp>
    </p:spTree>
    <p:extLst>
      <p:ext uri="{BB962C8B-B14F-4D97-AF65-F5344CB8AC3E}">
        <p14:creationId xmlns:p14="http://schemas.microsoft.com/office/powerpoint/2010/main" val="332849959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YPE" val="TitlePage"/>
</p:tagLst>
</file>

<file path=ppt/theme/theme1.xml><?xml version="1.0" encoding="utf-8"?>
<a:theme xmlns:a="http://schemas.openxmlformats.org/drawingml/2006/main" name="PresentationTemplate2011">
  <a:themeElements>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fontScheme name="Landscape2009">
      <a:majorFont>
        <a:latin typeface="Ericsson Capital TT"/>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none" lIns="72000" tIns="45720" rIns="72000" bIns="4572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tx1"/>
            </a:solidFill>
            <a:effectLst/>
            <a:latin typeface="Arial" charset="0"/>
          </a:defRPr>
        </a:defPPr>
      </a:lstStyle>
    </a:ln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1.potx" id="{2930A252-12C2-4F52-B133-87F8BF51D5BC}" vid="{C0EA779E-0600-4F57-BDCE-BA710E7DC25F}"/>
    </a:ext>
  </a:extLst>
</a:theme>
</file>

<file path=ppt/theme/theme2.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EriCOLL Docs" ma:contentTypeID="0x010100BB337192E63E44A7A744CE7393F41F4E00FC0FCE182CC02C499F00CC069FCD5A25" ma:contentTypeVersion="4" ma:contentTypeDescription="EriCOLL Document Content Type" ma:contentTypeScope="" ma:versionID="8079501ba6d835028f0d09cdf9167ea7">
  <xsd:schema xmlns:xsd="http://www.w3.org/2001/XMLSchema" xmlns:xs="http://www.w3.org/2001/XMLSchema" xmlns:p="http://schemas.microsoft.com/office/2006/metadata/properties" xmlns:ns2="08b2df90-05d3-4030-90d4-c9feeb4a1cd9" xmlns:ns3="7789c8df-cd92-43c1-8a83-195dbc0f0a0a" xmlns:ns4="http://schemas.microsoft.com/sharepoint/v4" targetNamespace="http://schemas.microsoft.com/office/2006/metadata/properties" ma:root="true" ma:fieldsID="e5d41675443d5dbeba1239eee52e13cf" ns2:_="" ns3:_="" ns4:_="">
    <xsd:import namespace="08b2df90-05d3-4030-90d4-c9feeb4a1cd9"/>
    <xsd:import namespace="7789c8df-cd92-43c1-8a83-195dbc0f0a0a"/>
    <xsd:import namespace="http://schemas.microsoft.com/sharepoint/v4"/>
    <xsd:element name="properties">
      <xsd:complexType>
        <xsd:sequence>
          <xsd:element name="documentManagement">
            <xsd:complexType>
              <xsd:all>
                <xsd:element ref="ns2:_dlc_DocId" minOccurs="0"/>
                <xsd:element ref="ns2:_dlc_DocIdUrl" minOccurs="0"/>
                <xsd:element ref="ns2:_dlc_DocIdPersistId" minOccurs="0"/>
                <xsd:element ref="ns3:Prepared." minOccurs="0"/>
                <xsd:element ref="ns3:EriCOLLDate." minOccurs="0"/>
                <xsd:element ref="ns3:AbstractOrSummary." minOccurs="0"/>
                <xsd:element ref="ns2:TaxKeywordTaxHTField" minOccurs="0"/>
                <xsd:element ref="ns2:TaxCatchAll" minOccurs="0"/>
                <xsd:element ref="ns2:TaxCatchAllLabel" minOccurs="0"/>
                <xsd:element ref="ns3:EriCOLLCategoryTaxHTField0" minOccurs="0"/>
                <xsd:element ref="ns3:EriCOLLOrganizationUnitTaxHTField0" minOccurs="0"/>
                <xsd:element ref="ns3:EriCOLLCompetenceTaxHTField0" minOccurs="0"/>
                <xsd:element ref="ns3:EriCOLLCountryTaxHTField0" minOccurs="0"/>
                <xsd:element ref="ns2:EriCOLLCustomerTaxHTField0" minOccurs="0"/>
                <xsd:element ref="ns3:EriCOLLProcessTaxHTField0" minOccurs="0"/>
                <xsd:element ref="ns3:EriCOLLProductsTaxHTField0" minOccurs="0"/>
                <xsd:element ref="ns3:EriCOLLProjectsTaxHTField0" minOccurs="0"/>
                <xsd:element ref="ns4: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8b2df90-05d3-4030-90d4-c9feeb4a1cd9"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KeywordTaxHTField" ma:index="14" nillable="true" ma:taxonomy="true" ma:internalName="TaxKeywordTaxHTField" ma:taxonomyFieldName="TaxKeyword" ma:displayName="Keywords." ma:readOnly="false" ma:fieldId="{23f27201-bee3-471e-b2e7-b64fd8b7ca38}" ma:taxonomyMulti="true" ma:sspId="0e710d51-58b4-4530-836b-fce5679fe049" ma:termSetId="00000000-0000-0000-0000-000000000000" ma:anchorId="00000000-0000-0000-0000-000000000000" ma:open="true" ma:isKeyword="true">
      <xsd:complexType>
        <xsd:sequence>
          <xsd:element ref="pc:Terms" minOccurs="0" maxOccurs="1"/>
        </xsd:sequence>
      </xsd:complexType>
    </xsd:element>
    <xsd:element name="TaxCatchAll" ma:index="15" nillable="true" ma:displayName="Taxonomy Catch All Column" ma:description="" ma:hidden="true" ma:list="{0e88c6dd-3e4a-491b-951a-4bd56caf40b2}" ma:internalName="TaxCatchAll" ma:showField="CatchAllData" ma:web="7789c8df-cd92-43c1-8a83-195dbc0f0a0a">
      <xsd:complexType>
        <xsd:complexContent>
          <xsd:extension base="dms:MultiChoiceLookup">
            <xsd:sequence>
              <xsd:element name="Value" type="dms:Lookup" maxOccurs="unbounded" minOccurs="0" nillable="true"/>
            </xsd:sequence>
          </xsd:extension>
        </xsd:complexContent>
      </xsd:complexType>
    </xsd:element>
    <xsd:element name="TaxCatchAllLabel" ma:index="16" nillable="true" ma:displayName="Taxonomy Catch All Column1" ma:description="" ma:hidden="true" ma:list="{0e88c6dd-3e4a-491b-951a-4bd56caf40b2}" ma:internalName="TaxCatchAllLabel" ma:readOnly="true" ma:showField="CatchAllDataLabel" ma:web="7789c8df-cd92-43c1-8a83-195dbc0f0a0a">
      <xsd:complexType>
        <xsd:complexContent>
          <xsd:extension base="dms:MultiChoiceLookup">
            <xsd:sequence>
              <xsd:element name="Value" type="dms:Lookup" maxOccurs="unbounded" minOccurs="0" nillable="true"/>
            </xsd:sequence>
          </xsd:extension>
        </xsd:complexContent>
      </xsd:complexType>
    </xsd:element>
    <xsd:element name="EriCOLLCustomerTaxHTField0" ma:index="26" nillable="true" ma:taxonomy="true" ma:internalName="EriCOLLCustomerTaxHTField0" ma:taxonomyFieldName="EriCOLLCustomer" ma:displayName="Customer." ma:default="" ma:fieldId="{8480f48b-f8b7-4c77-be55-63d41a1fdb0d}" ma:taxonomyMulti="true" ma:sspId="0e710d51-58b4-4530-836b-fce5679fe049" ma:termSetId="4e0bb0d4-0179-488a-a161-abd655dda2e7"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789c8df-cd92-43c1-8a83-195dbc0f0a0a" elementFormDefault="qualified">
    <xsd:import namespace="http://schemas.microsoft.com/office/2006/documentManagement/types"/>
    <xsd:import namespace="http://schemas.microsoft.com/office/infopath/2007/PartnerControls"/>
    <xsd:element name="Prepared." ma:index="11" nillable="true" ma:displayName="Prepared." ma:internalName="Prepared_x002e_" ma:readOnly="false">
      <xsd:simpleType>
        <xsd:restriction base="dms:Text">
          <xsd:maxLength value="255"/>
        </xsd:restriction>
      </xsd:simpleType>
    </xsd:element>
    <xsd:element name="EriCOLLDate." ma:index="12" nillable="true" ma:displayName="Date." ma:internalName="EriCOLLDate_x002e_" ma:readOnly="false">
      <xsd:simpleType>
        <xsd:restriction base="dms:Text">
          <xsd:maxLength value="255"/>
        </xsd:restriction>
      </xsd:simpleType>
    </xsd:element>
    <xsd:element name="AbstractOrSummary." ma:index="13" nillable="true" ma:displayName="Abstract/Summary." ma:internalName="AbstractOrSummary_x002e_" ma:readOnly="false">
      <xsd:simpleType>
        <xsd:restriction base="dms:Note"/>
      </xsd:simpleType>
    </xsd:element>
    <xsd:element name="EriCOLLCategoryTaxHTField0" ma:index="18" nillable="true" ma:taxonomy="true" ma:internalName="EriCOLLCategoryTaxHTField0" ma:taxonomyFieldName="EriCOLLCategory" ma:displayName="Category." ma:default="1;#Research|7f1f7aab-c784-40ec-8666-825d2ac7abef" ma:fieldId="{e72cc46e-70aa-41d8-b11d-9bbfd769c5eb}" ma:taxonomyMulti="true" ma:sspId="0e710d51-58b4-4530-836b-fce5679fe049" ma:termSetId="f35c1d4c-78ac-4f40-bb38-8d71ec401e64" ma:anchorId="00000000-0000-0000-0000-000000000000" ma:open="false" ma:isKeyword="false">
      <xsd:complexType>
        <xsd:sequence>
          <xsd:element ref="pc:Terms" minOccurs="0" maxOccurs="1"/>
        </xsd:sequence>
      </xsd:complexType>
    </xsd:element>
    <xsd:element name="EriCOLLOrganizationUnitTaxHTField0" ma:index="20" nillable="true" ma:taxonomy="true" ma:internalName="EriCOLLOrganizationUnitTaxHTField0" ma:taxonomyFieldName="EriCOLLOrganizationUnit" ma:displayName="Organization Unit." ma:default="2;#GFTE ER Radio Access Technologies|692a7af5-c1f7-4d68-b1ab-a7920dfecb78" ma:fieldId="{7588c015-b936-47f7-bb64-663949dc467e}" ma:taxonomyMulti="true" ma:sspId="0e710d51-58b4-4530-836b-fce5679fe049" ma:termSetId="67f5b04f-38bf-47c9-889f-003f3bcd1395" ma:anchorId="00000000-0000-0000-0000-000000000000" ma:open="false" ma:isKeyword="false">
      <xsd:complexType>
        <xsd:sequence>
          <xsd:element ref="pc:Terms" minOccurs="0" maxOccurs="1"/>
        </xsd:sequence>
      </xsd:complexType>
    </xsd:element>
    <xsd:element name="EriCOLLCompetenceTaxHTField0" ma:index="22" nillable="true" ma:taxonomy="true" ma:internalName="EriCOLLCompetenceTaxHTField0" ma:taxonomyFieldName="EriCOLLCompetence" ma:displayName="Competence." ma:default="" ma:fieldId="{ff7cf505-5048-4f7f-991c-4d426a4ce272}" ma:taxonomyMulti="true" ma:sspId="0e710d51-58b4-4530-836b-fce5679fe049" ma:termSetId="3b0c01a2-44af-4012-bd1f-a99c2b798efa" ma:anchorId="00000000-0000-0000-0000-000000000000" ma:open="false" ma:isKeyword="false">
      <xsd:complexType>
        <xsd:sequence>
          <xsd:element ref="pc:Terms" minOccurs="0" maxOccurs="1"/>
        </xsd:sequence>
      </xsd:complexType>
    </xsd:element>
    <xsd:element name="EriCOLLCountryTaxHTField0" ma:index="24" nillable="true" ma:taxonomy="true" ma:internalName="EriCOLLCountryTaxHTField0" ma:taxonomyFieldName="EriCOLLCountry" ma:displayName="Country." ma:default="" ma:fieldId="{a6c34b01-f2c2-4f05-b9ad-d4935bafeeb2}" ma:taxonomyMulti="true" ma:sspId="0e710d51-58b4-4530-836b-fce5679fe049" ma:termSetId="d4bcc4ed-3121-4db4-a523-83f3d1018798" ma:anchorId="00000000-0000-0000-0000-000000000000" ma:open="false" ma:isKeyword="false">
      <xsd:complexType>
        <xsd:sequence>
          <xsd:element ref="pc:Terms" minOccurs="0" maxOccurs="1"/>
        </xsd:sequence>
      </xsd:complexType>
    </xsd:element>
    <xsd:element name="EriCOLLProcessTaxHTField0" ma:index="28" nillable="true" ma:taxonomy="true" ma:internalName="EriCOLLProcessTaxHTField0" ma:taxonomyFieldName="EriCOLLProcess" ma:displayName="Process." ma:default="" ma:fieldId="{69b1f811-b392-4734-aa69-0125c68961bd}" ma:taxonomyMulti="true" ma:sspId="0e710d51-58b4-4530-836b-fce5679fe049" ma:termSetId="3d5773de-e402-4858-b471-2c5969a51f0d" ma:anchorId="00000000-0000-0000-0000-000000000000" ma:open="false" ma:isKeyword="false">
      <xsd:complexType>
        <xsd:sequence>
          <xsd:element ref="pc:Terms" minOccurs="0" maxOccurs="1"/>
        </xsd:sequence>
      </xsd:complexType>
    </xsd:element>
    <xsd:element name="EriCOLLProductsTaxHTField0" ma:index="30" nillable="true" ma:taxonomy="true" ma:internalName="EriCOLLProductsTaxHTField0" ma:taxonomyFieldName="EriCOLLProducts" ma:displayName="Products." ma:default="" ma:fieldId="{e7fe205b-2114-43c4-bcb7-1bbbbd16d461}" ma:taxonomyMulti="true" ma:sspId="0e710d51-58b4-4530-836b-fce5679fe049" ma:termSetId="943c8fbd-8b50-4b6a-b4b8-9342be84b8f7" ma:anchorId="00000000-0000-0000-0000-000000000000" ma:open="false" ma:isKeyword="false">
      <xsd:complexType>
        <xsd:sequence>
          <xsd:element ref="pc:Terms" minOccurs="0" maxOccurs="1"/>
        </xsd:sequence>
      </xsd:complexType>
    </xsd:element>
    <xsd:element name="EriCOLLProjectsTaxHTField0" ma:index="32" nillable="true" ma:taxonomy="true" ma:internalName="EriCOLLProjectsTaxHTField0" ma:taxonomyFieldName="EriCOLLProjects" ma:displayName="Projects." ma:default="" ma:fieldId="{6d690e96-80d8-4550-9bd4-922d740a55ff}" ma:taxonomyMulti="true" ma:sspId="0e710d51-58b4-4530-836b-fce5679fe049" ma:termSetId="66ed0c52-5b15-42c7-a9e7-77fbdfe62b34"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4"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0e710d51-58b4-4530-836b-fce5679fe049" ContentTypeId="0x010100BB337192E63E44A7A744CE7393F41F4E" PreviousValue="false"/>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EriCOLLCountryTaxHTField0 xmlns="7789c8df-cd92-43c1-8a83-195dbc0f0a0a">
      <Terms xmlns="http://schemas.microsoft.com/office/infopath/2007/PartnerControls"/>
    </EriCOLLCountryTaxHTField0>
    <EriCOLLProjectsTaxHTField0 xmlns="7789c8df-cd92-43c1-8a83-195dbc0f0a0a">
      <Terms xmlns="http://schemas.microsoft.com/office/infopath/2007/PartnerControls"/>
    </EriCOLLProjectsTaxHTField0>
    <IconOverlay xmlns="http://schemas.microsoft.com/sharepoint/v4" xsi:nil="true"/>
    <EriCOLLDate. xmlns="7789c8df-cd92-43c1-8a83-195dbc0f0a0a" xsi:nil="true"/>
    <TaxCatchAll xmlns="08b2df90-05d3-4030-90d4-c9feeb4a1cd9">
      <Value>2</Value>
      <Value>1</Value>
    </TaxCatchAll>
    <EriCOLLProcessTaxHTField0 xmlns="7789c8df-cd92-43c1-8a83-195dbc0f0a0a">
      <Terms xmlns="http://schemas.microsoft.com/office/infopath/2007/PartnerControls"/>
    </EriCOLLProcessTaxHTField0>
    <TaxKeywordTaxHTField xmlns="08b2df90-05d3-4030-90d4-c9feeb4a1cd9">
      <Terms xmlns="http://schemas.microsoft.com/office/infopath/2007/PartnerControls"/>
    </TaxKeywordTaxHTField>
    <EriCOLLOrganizationUnitTaxHTField0 xmlns="7789c8df-cd92-43c1-8a83-195dbc0f0a0a">
      <Terms xmlns="http://schemas.microsoft.com/office/infopath/2007/PartnerControls">
        <TermInfo xmlns="http://schemas.microsoft.com/office/infopath/2007/PartnerControls">
          <TermName xmlns="http://schemas.microsoft.com/office/infopath/2007/PartnerControls">GFTE ER Radio Access Technologies</TermName>
          <TermId xmlns="http://schemas.microsoft.com/office/infopath/2007/PartnerControls">692a7af5-c1f7-4d68-b1ab-a7920dfecb78</TermId>
        </TermInfo>
      </Terms>
    </EriCOLLOrganizationUnitTaxHTField0>
    <EriCOLLCategoryTaxHTField0 xmlns="7789c8df-cd92-43c1-8a83-195dbc0f0a0a">
      <Terms xmlns="http://schemas.microsoft.com/office/infopath/2007/PartnerControls">
        <TermInfo xmlns="http://schemas.microsoft.com/office/infopath/2007/PartnerControls">
          <TermName xmlns="http://schemas.microsoft.com/office/infopath/2007/PartnerControls">Research</TermName>
          <TermId xmlns="http://schemas.microsoft.com/office/infopath/2007/PartnerControls">7f1f7aab-c784-40ec-8666-825d2ac7abef</TermId>
        </TermInfo>
      </Terms>
    </EriCOLLCategoryTaxHTField0>
    <EriCOLLProductsTaxHTField0 xmlns="7789c8df-cd92-43c1-8a83-195dbc0f0a0a">
      <Terms xmlns="http://schemas.microsoft.com/office/infopath/2007/PartnerControls"/>
    </EriCOLLProductsTaxHTField0>
    <EriCOLLCompetenceTaxHTField0 xmlns="7789c8df-cd92-43c1-8a83-195dbc0f0a0a">
      <Terms xmlns="http://schemas.microsoft.com/office/infopath/2007/PartnerControls"/>
    </EriCOLLCompetenceTaxHTField0>
    <AbstractOrSummary. xmlns="7789c8df-cd92-43c1-8a83-195dbc0f0a0a" xsi:nil="true"/>
    <Prepared. xmlns="7789c8df-cd92-43c1-8a83-195dbc0f0a0a" xsi:nil="true"/>
    <EriCOLLCustomerTaxHTField0 xmlns="08b2df90-05d3-4030-90d4-c9feeb4a1cd9">
      <Terms xmlns="http://schemas.microsoft.com/office/infopath/2007/PartnerControls"/>
    </EriCOLLCustomerTaxHTField0>
    <_dlc_DocId xmlns="08b2df90-05d3-4030-90d4-c9feeb4a1cd9">5NUHHDQN7SK2-1-177772</_dlc_DocId>
    <_dlc_DocIdUrl xmlns="08b2df90-05d3-4030-90d4-c9feeb4a1cd9">
      <Url>https://ericoll.internal.ericsson.com/sites/star/_layouts/DocIdRedir.aspx?ID=5NUHHDQN7SK2-1-177772</Url>
      <Description>5NUHHDQN7SK2-1-177772</Description>
    </_dlc_DocIdUrl>
  </documentManagement>
</p:properties>
</file>

<file path=customXml/itemProps1.xml><?xml version="1.0" encoding="utf-8"?>
<ds:datastoreItem xmlns:ds="http://schemas.openxmlformats.org/officeDocument/2006/customXml" ds:itemID="{A47A5F76-BE01-42DF-B3B8-D0E450369E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8b2df90-05d3-4030-90d4-c9feeb4a1cd9"/>
    <ds:schemaRef ds:uri="7789c8df-cd92-43c1-8a83-195dbc0f0a0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C2A7A2-2979-43B8-B35F-3E5194C15820}">
  <ds:schemaRefs>
    <ds:schemaRef ds:uri="Microsoft.SharePoint.Taxonomy.ContentTypeSync"/>
  </ds:schemaRefs>
</ds:datastoreItem>
</file>

<file path=customXml/itemProps3.xml><?xml version="1.0" encoding="utf-8"?>
<ds:datastoreItem xmlns:ds="http://schemas.openxmlformats.org/officeDocument/2006/customXml" ds:itemID="{120B3ED9-5C41-466A-9922-3FF338C447BF}">
  <ds:schemaRefs>
    <ds:schemaRef ds:uri="http://schemas.microsoft.com/sharepoint/events"/>
  </ds:schemaRefs>
</ds:datastoreItem>
</file>

<file path=customXml/itemProps4.xml><?xml version="1.0" encoding="utf-8"?>
<ds:datastoreItem xmlns:ds="http://schemas.openxmlformats.org/officeDocument/2006/customXml" ds:itemID="{ABF17010-FD53-4000-BE83-C943A44E60E9}">
  <ds:schemaRefs>
    <ds:schemaRef ds:uri="http://schemas.microsoft.com/sharepoint/v3/contenttype/forms"/>
  </ds:schemaRefs>
</ds:datastoreItem>
</file>

<file path=customXml/itemProps5.xml><?xml version="1.0" encoding="utf-8"?>
<ds:datastoreItem xmlns:ds="http://schemas.openxmlformats.org/officeDocument/2006/customXml" ds:itemID="{59CB05B9-D968-419A-9A3B-5115D069DF1A}">
  <ds:schemaRefs>
    <ds:schemaRef ds:uri="http://schemas.microsoft.com/office/infopath/2007/PartnerControls"/>
    <ds:schemaRef ds:uri="http://purl.org/dc/elements/1.1/"/>
    <ds:schemaRef ds:uri="http://schemas.microsoft.com/office/2006/documentManagement/types"/>
    <ds:schemaRef ds:uri="http://purl.org/dc/dcmitype/"/>
    <ds:schemaRef ds:uri="http://www.w3.org/XML/1998/namespace"/>
    <ds:schemaRef ds:uri="08b2df90-05d3-4030-90d4-c9feeb4a1cd9"/>
    <ds:schemaRef ds:uri="http://schemas.microsoft.com/office/2006/metadata/properties"/>
    <ds:schemaRef ds:uri="http://purl.org/dc/terms/"/>
    <ds:schemaRef ds:uri="http://schemas.openxmlformats.org/package/2006/metadata/core-properties"/>
    <ds:schemaRef ds:uri="http://schemas.microsoft.com/sharepoint/v4"/>
    <ds:schemaRef ds:uri="7789c8df-cd92-43c1-8a83-195dbc0f0a0a"/>
  </ds:schemaRefs>
</ds:datastoreItem>
</file>

<file path=docProps/app.xml><?xml version="1.0" encoding="utf-8"?>
<Properties xmlns="http://schemas.openxmlformats.org/officeDocument/2006/extended-properties" xmlns:vt="http://schemas.openxmlformats.org/officeDocument/2006/docPropsVTypes">
  <Template>PresentationTemplate2011</Template>
  <TotalTime>51454</TotalTime>
  <Words>1719</Words>
  <Application>Microsoft Office PowerPoint</Application>
  <PresentationFormat>Widescreen</PresentationFormat>
  <Paragraphs>198</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Ericsson Capital TT</vt:lpstr>
      <vt:lpstr>Times New Roman</vt:lpstr>
      <vt:lpstr>Calibri</vt:lpstr>
      <vt:lpstr>PresentationTemplate2011</vt:lpstr>
      <vt:lpstr>QCI-5QI for URLLC </vt:lpstr>
      <vt:lpstr>content</vt:lpstr>
      <vt:lpstr>Background</vt:lpstr>
      <vt:lpstr>discussion (1)</vt:lpstr>
      <vt:lpstr>Discussion (2)</vt:lpstr>
      <vt:lpstr>Discussion (3)</vt:lpstr>
      <vt:lpstr>Proposals summary</vt:lpstr>
      <vt:lpstr>New peLr definition for urllc</vt:lpstr>
      <vt:lpstr>PDB consideration</vt:lpstr>
      <vt:lpstr>Use Case - Power grid: substation protection</vt:lpstr>
      <vt:lpstr>Use Case – Factory automation</vt:lpstr>
      <vt:lpstr>use case – Haptic remote control</vt:lpstr>
      <vt:lpstr>QCI values for URLLC cases </vt:lpstr>
      <vt:lpstr>5QI values for URLLC cases </vt:lpstr>
      <vt:lpstr>References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URLLC QCI -5QI</dc:title>
  <dc:creator/>
  <cp:keywords/>
  <dc:description>Rev PA1</dc:description>
  <cp:lastModifiedBy>Paul Schliwa-Bertling</cp:lastModifiedBy>
  <cp:revision>250</cp:revision>
  <dcterms:created xsi:type="dcterms:W3CDTF">2017-03-03T14:43:48Z</dcterms:created>
  <dcterms:modified xsi:type="dcterms:W3CDTF">2017-06-20T12:03:36Z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R1A</vt:lpwstr>
  </property>
  <property fmtid="{D5CDD505-2E9C-101B-9397-08002B2CF9AE}" pid="5" name="EmbeddedFonts">
    <vt:bool>true</vt:bool>
  </property>
  <property fmtid="{D5CDD505-2E9C-101B-9397-08002B2CF9AE}" pid="6" name="PackageNo">
    <vt:lpwstr>LXA 119 603</vt:lpwstr>
  </property>
  <property fmtid="{D5CDD505-2E9C-101B-9397-08002B2CF9AE}" pid="7" name="PackageVersion">
    <vt:lpwstr>R5C</vt:lpwstr>
  </property>
  <property fmtid="{D5CDD505-2E9C-101B-9397-08002B2CF9AE}" pid="8" name="FooterType">
    <vt:lpwstr>PresTemp</vt:lpwstr>
  </property>
  <property fmtid="{D5CDD505-2E9C-101B-9397-08002B2CF9AE}" pid="9" name="UsedFont">
    <vt:lpwstr>Ericsson Capital TT</vt:lpwstr>
  </property>
  <property fmtid="{D5CDD505-2E9C-101B-9397-08002B2CF9AE}" pid="10" name="x">
    <vt:lpwstr>1</vt:lpwstr>
  </property>
  <property fmtid="{D5CDD505-2E9C-101B-9397-08002B2CF9AE}" pid="11" name="White">
    <vt:bool>true</vt:bool>
  </property>
  <property fmtid="{D5CDD505-2E9C-101B-9397-08002B2CF9AE}" pid="12" name="chkMetaData">
    <vt:bool>false</vt:bool>
  </property>
  <property fmtid="{D5CDD505-2E9C-101B-9397-08002B2CF9AE}" pid="13" name="chkTaglines">
    <vt:bool>false</vt:bool>
  </property>
  <property fmtid="{D5CDD505-2E9C-101B-9397-08002B2CF9AE}" pid="14" name="SecurityClass">
    <vt:lpwstr>Public</vt:lpwstr>
  </property>
  <property fmtid="{D5CDD505-2E9C-101B-9397-08002B2CF9AE}" pid="15" name="txtConfLabel">
    <vt:lpwstr>Commercial in confidence</vt:lpwstr>
  </property>
  <property fmtid="{D5CDD505-2E9C-101B-9397-08002B2CF9AE}" pid="16" name="optUseConfClass">
    <vt:bool>false</vt:bool>
  </property>
  <property fmtid="{D5CDD505-2E9C-101B-9397-08002B2CF9AE}" pid="17" name="optUseConfLabel">
    <vt:bool>true</vt:bool>
  </property>
  <property fmtid="{D5CDD505-2E9C-101B-9397-08002B2CF9AE}" pid="18" name="optFooterCVLDocNo">
    <vt:bool>false</vt:bool>
  </property>
  <property fmtid="{D5CDD505-2E9C-101B-9397-08002B2CF9AE}" pid="19" name="optFooterCVLCopyright">
    <vt:bool>true</vt:bool>
  </property>
  <property fmtid="{D5CDD505-2E9C-101B-9397-08002B2CF9AE}" pid="20" name="optEnterText1">
    <vt:bool>false</vt:bool>
  </property>
  <property fmtid="{D5CDD505-2E9C-101B-9397-08002B2CF9AE}" pid="21" name="optFooterCVLConfLabel">
    <vt:bool>false</vt:bool>
  </property>
  <property fmtid="{D5CDD505-2E9C-101B-9397-08002B2CF9AE}" pid="22" name="optEnterText2">
    <vt:bool>true</vt:bool>
  </property>
  <property fmtid="{D5CDD505-2E9C-101B-9397-08002B2CF9AE}" pid="23" name="optFooterCVLTitle">
    <vt:bool>true</vt:bool>
  </property>
  <property fmtid="{D5CDD505-2E9C-101B-9397-08002B2CF9AE}" pid="24" name="optFooterCVLPrep">
    <vt:bool>false</vt:bool>
  </property>
  <property fmtid="{D5CDD505-2E9C-101B-9397-08002B2CF9AE}" pid="25" name="optEnterText3">
    <vt:bool>false</vt:bool>
  </property>
  <property fmtid="{D5CDD505-2E9C-101B-9397-08002B2CF9AE}" pid="26" name="optFooterCVLDate">
    <vt:bool>false</vt:bool>
  </property>
  <property fmtid="{D5CDD505-2E9C-101B-9397-08002B2CF9AE}" pid="27" name="optEnterText4">
    <vt:bool>true</vt:bool>
  </property>
  <property fmtid="{D5CDD505-2E9C-101B-9397-08002B2CF9AE}" pid="28" name="LeftFooterField">
    <vt:lpwstr>© Ericsson AB 2017</vt:lpwstr>
  </property>
  <property fmtid="{D5CDD505-2E9C-101B-9397-08002B2CF9AE}" pid="29" name="MiddleFooterField">
    <vt:lpwstr>S2-174348</vt:lpwstr>
  </property>
  <property fmtid="{D5CDD505-2E9C-101B-9397-08002B2CF9AE}" pid="30" name="RightFooterField">
    <vt:lpwstr>URLLC QCI -5QI</vt:lpwstr>
  </property>
  <property fmtid="{D5CDD505-2E9C-101B-9397-08002B2CF9AE}" pid="31" name="RightFooterField2">
    <vt:lpwstr>2017-06-20</vt:lpwstr>
  </property>
  <property fmtid="{D5CDD505-2E9C-101B-9397-08002B2CF9AE}" pid="32" name="TotalNumb">
    <vt:bool>false</vt:bool>
  </property>
  <property fmtid="{D5CDD505-2E9C-101B-9397-08002B2CF9AE}" pid="33" name="Pages">
    <vt:bool>true</vt:bool>
  </property>
  <property fmtid="{D5CDD505-2E9C-101B-9397-08002B2CF9AE}" pid="34" name="DocumentType2">
    <vt:lpwstr>Presentation2011</vt:lpwstr>
  </property>
  <property fmtid="{D5CDD505-2E9C-101B-9397-08002B2CF9AE}" pid="35" name="TemplateName2">
    <vt:lpwstr>CXC 173 2731/1</vt:lpwstr>
  </property>
  <property fmtid="{D5CDD505-2E9C-101B-9397-08002B2CF9AE}" pid="36" name="TemplateVersion2">
    <vt:lpwstr>R1A</vt:lpwstr>
  </property>
  <property fmtid="{D5CDD505-2E9C-101B-9397-08002B2CF9AE}" pid="37" name="Prepared">
    <vt:lpwstr/>
  </property>
  <property fmtid="{D5CDD505-2E9C-101B-9397-08002B2CF9AE}" pid="38" name="ApprovedBy">
    <vt:lpwstr/>
  </property>
  <property fmtid="{D5CDD505-2E9C-101B-9397-08002B2CF9AE}" pid="39" name="DocNo">
    <vt:lpwstr/>
  </property>
  <property fmtid="{D5CDD505-2E9C-101B-9397-08002B2CF9AE}" pid="40" name="Checked">
    <vt:lpwstr/>
  </property>
  <property fmtid="{D5CDD505-2E9C-101B-9397-08002B2CF9AE}" pid="41" name="Revision">
    <vt:lpwstr>PA1</vt:lpwstr>
  </property>
  <property fmtid="{D5CDD505-2E9C-101B-9397-08002B2CF9AE}" pid="42" name="DocName">
    <vt:lpwstr>PRESENTATION</vt:lpwstr>
  </property>
  <property fmtid="{D5CDD505-2E9C-101B-9397-08002B2CF9AE}" pid="43" name="Title">
    <vt:lpwstr>URLLC QCI -5QI</vt:lpwstr>
  </property>
  <property fmtid="{D5CDD505-2E9C-101B-9397-08002B2CF9AE}" pid="44" name="Date">
    <vt:lpwstr>2017-06-20</vt:lpwstr>
  </property>
  <property fmtid="{D5CDD505-2E9C-101B-9397-08002B2CF9AE}" pid="45" name="Reference">
    <vt:lpwstr/>
  </property>
  <property fmtid="{D5CDD505-2E9C-101B-9397-08002B2CF9AE}" pid="46" name="Keyword">
    <vt:lpwstr/>
  </property>
  <property fmtid="{D5CDD505-2E9C-101B-9397-08002B2CF9AE}" pid="47" name="ContentTypeId">
    <vt:lpwstr>0x010100BB337192E63E44A7A744CE7393F41F4E00FC0FCE182CC02C499F00CC069FCD5A25</vt:lpwstr>
  </property>
  <property fmtid="{D5CDD505-2E9C-101B-9397-08002B2CF9AE}" pid="48" name="EriCOLLCategory">
    <vt:lpwstr>1;#Research|7f1f7aab-c784-40ec-8666-825d2ac7abef</vt:lpwstr>
  </property>
  <property fmtid="{D5CDD505-2E9C-101B-9397-08002B2CF9AE}" pid="49" name="TaxKeyword">
    <vt:lpwstr/>
  </property>
  <property fmtid="{D5CDD505-2E9C-101B-9397-08002B2CF9AE}" pid="50" name="EriCOLLCountry">
    <vt:lpwstr/>
  </property>
  <property fmtid="{D5CDD505-2E9C-101B-9397-08002B2CF9AE}" pid="51" name="EriCOLLCompetence">
    <vt:lpwstr/>
  </property>
  <property fmtid="{D5CDD505-2E9C-101B-9397-08002B2CF9AE}" pid="52" name="EriCOLLOrganizationUnit">
    <vt:lpwstr>2;#GFTE ER Radio Access Technologies|692a7af5-c1f7-4d68-b1ab-a7920dfecb78</vt:lpwstr>
  </property>
  <property fmtid="{D5CDD505-2E9C-101B-9397-08002B2CF9AE}" pid="53" name="EriCOLLProducts">
    <vt:lpwstr/>
  </property>
  <property fmtid="{D5CDD505-2E9C-101B-9397-08002B2CF9AE}" pid="54" name="EriCOLLCustomer">
    <vt:lpwstr/>
  </property>
  <property fmtid="{D5CDD505-2E9C-101B-9397-08002B2CF9AE}" pid="55" name="EriCOLLProjects">
    <vt:lpwstr/>
  </property>
  <property fmtid="{D5CDD505-2E9C-101B-9397-08002B2CF9AE}" pid="56" name="EriCOLLProcess">
    <vt:lpwstr/>
  </property>
  <property fmtid="{D5CDD505-2E9C-101B-9397-08002B2CF9AE}" pid="57" name="_dlc_DocIdItemGuid">
    <vt:lpwstr>3fb28aa2-82d2-4127-b3a3-201bc5b3c5ee</vt:lpwstr>
  </property>
  <property fmtid="{D5CDD505-2E9C-101B-9397-08002B2CF9AE}" pid="58" name="UpdateProcess">
    <vt:lpwstr>End</vt:lpwstr>
  </property>
</Properties>
</file>